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4"/>
  </p:notesMasterIdLst>
  <p:sldIdLst>
    <p:sldId id="257" r:id="rId2"/>
    <p:sldId id="393" r:id="rId3"/>
    <p:sldId id="258" r:id="rId4"/>
    <p:sldId id="260" r:id="rId5"/>
    <p:sldId id="261" r:id="rId6"/>
    <p:sldId id="262" r:id="rId7"/>
    <p:sldId id="263" r:id="rId8"/>
    <p:sldId id="264" r:id="rId9"/>
    <p:sldId id="265" r:id="rId10"/>
    <p:sldId id="266" r:id="rId11"/>
    <p:sldId id="267" r:id="rId12"/>
    <p:sldId id="268" r:id="rId13"/>
    <p:sldId id="269" r:id="rId14"/>
    <p:sldId id="270" r:id="rId15"/>
    <p:sldId id="362" r:id="rId16"/>
    <p:sldId id="272" r:id="rId17"/>
    <p:sldId id="273" r:id="rId18"/>
    <p:sldId id="274" r:id="rId19"/>
    <p:sldId id="276" r:id="rId20"/>
    <p:sldId id="277" r:id="rId21"/>
    <p:sldId id="278" r:id="rId22"/>
    <p:sldId id="279" r:id="rId23"/>
    <p:sldId id="280" r:id="rId24"/>
    <p:sldId id="281" r:id="rId25"/>
    <p:sldId id="282" r:id="rId26"/>
    <p:sldId id="283" r:id="rId27"/>
    <p:sldId id="284" r:id="rId28"/>
    <p:sldId id="286" r:id="rId29"/>
    <p:sldId id="287" r:id="rId30"/>
    <p:sldId id="288" r:id="rId31"/>
    <p:sldId id="289" r:id="rId32"/>
    <p:sldId id="377" r:id="rId33"/>
    <p:sldId id="367" r:id="rId34"/>
    <p:sldId id="368" r:id="rId35"/>
    <p:sldId id="293" r:id="rId36"/>
    <p:sldId id="294" r:id="rId37"/>
    <p:sldId id="295" r:id="rId38"/>
    <p:sldId id="296" r:id="rId39"/>
    <p:sldId id="307" r:id="rId40"/>
    <p:sldId id="308" r:id="rId41"/>
    <p:sldId id="309" r:id="rId42"/>
    <p:sldId id="395" r:id="rId43"/>
    <p:sldId id="379" r:id="rId44"/>
    <p:sldId id="310" r:id="rId45"/>
    <p:sldId id="380" r:id="rId46"/>
    <p:sldId id="311" r:id="rId47"/>
    <p:sldId id="381" r:id="rId48"/>
    <p:sldId id="312" r:id="rId49"/>
    <p:sldId id="313" r:id="rId50"/>
    <p:sldId id="369" r:id="rId51"/>
    <p:sldId id="370" r:id="rId52"/>
    <p:sldId id="371" r:id="rId53"/>
    <p:sldId id="372" r:id="rId54"/>
    <p:sldId id="373" r:id="rId55"/>
    <p:sldId id="374" r:id="rId56"/>
    <p:sldId id="375" r:id="rId57"/>
    <p:sldId id="376" r:id="rId58"/>
    <p:sldId id="382" r:id="rId59"/>
    <p:sldId id="397" r:id="rId60"/>
    <p:sldId id="323" r:id="rId61"/>
    <p:sldId id="324" r:id="rId62"/>
    <p:sldId id="398" r:id="rId63"/>
    <p:sldId id="325" r:id="rId64"/>
    <p:sldId id="385" r:id="rId65"/>
    <p:sldId id="326" r:id="rId66"/>
    <p:sldId id="327" r:id="rId67"/>
    <p:sldId id="328" r:id="rId68"/>
    <p:sldId id="329" r:id="rId69"/>
    <p:sldId id="330" r:id="rId70"/>
    <p:sldId id="331" r:id="rId71"/>
    <p:sldId id="332" r:id="rId72"/>
    <p:sldId id="333" r:id="rId73"/>
    <p:sldId id="334" r:id="rId74"/>
    <p:sldId id="335" r:id="rId75"/>
    <p:sldId id="336" r:id="rId76"/>
    <p:sldId id="337" r:id="rId77"/>
    <p:sldId id="338" r:id="rId78"/>
    <p:sldId id="339" r:id="rId79"/>
    <p:sldId id="340" r:id="rId80"/>
    <p:sldId id="341" r:id="rId81"/>
    <p:sldId id="342" r:id="rId82"/>
    <p:sldId id="343" r:id="rId83"/>
    <p:sldId id="344" r:id="rId84"/>
    <p:sldId id="345" r:id="rId85"/>
    <p:sldId id="346" r:id="rId86"/>
    <p:sldId id="347" r:id="rId87"/>
    <p:sldId id="348" r:id="rId88"/>
    <p:sldId id="349" r:id="rId89"/>
    <p:sldId id="350" r:id="rId90"/>
    <p:sldId id="351" r:id="rId91"/>
    <p:sldId id="352" r:id="rId92"/>
    <p:sldId id="353" r:id="rId93"/>
    <p:sldId id="354" r:id="rId94"/>
    <p:sldId id="392" r:id="rId95"/>
    <p:sldId id="399" r:id="rId96"/>
    <p:sldId id="388" r:id="rId97"/>
    <p:sldId id="389" r:id="rId98"/>
    <p:sldId id="391" r:id="rId99"/>
    <p:sldId id="386" r:id="rId100"/>
    <p:sldId id="360" r:id="rId101"/>
    <p:sldId id="361" r:id="rId102"/>
    <p:sldId id="364" r:id="rId1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1426" y="77"/>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4303E9-1A8A-406D-9DFA-FF87524EDF5C}" type="datetimeFigureOut">
              <a:rPr lang="en-US" smtClean="0"/>
              <a:t>14-Nov-15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DDED31-8D23-4B68-A09D-8BA260C2B59E}" type="slidenum">
              <a:rPr lang="en-US" smtClean="0"/>
              <a:t>‹#›</a:t>
            </a:fld>
            <a:endParaRPr lang="en-US"/>
          </a:p>
        </p:txBody>
      </p:sp>
    </p:spTree>
    <p:extLst>
      <p:ext uri="{BB962C8B-B14F-4D97-AF65-F5344CB8AC3E}">
        <p14:creationId xmlns:p14="http://schemas.microsoft.com/office/powerpoint/2010/main" val="30478013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a:t>
            </a:fld>
            <a:endParaRPr lang="en-US" dirty="0"/>
          </a:p>
        </p:txBody>
      </p:sp>
    </p:spTree>
    <p:extLst>
      <p:ext uri="{BB962C8B-B14F-4D97-AF65-F5344CB8AC3E}">
        <p14:creationId xmlns:p14="http://schemas.microsoft.com/office/powerpoint/2010/main" val="8116586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3</a:t>
            </a:fld>
            <a:endParaRPr lang="en-US" dirty="0"/>
          </a:p>
        </p:txBody>
      </p:sp>
    </p:spTree>
    <p:extLst>
      <p:ext uri="{BB962C8B-B14F-4D97-AF65-F5344CB8AC3E}">
        <p14:creationId xmlns:p14="http://schemas.microsoft.com/office/powerpoint/2010/main" val="3837765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179B59DE-F2C4-4CB0-B64B-4CB9D788141B}" type="datetime1">
              <a:rPr lang="en-US"/>
              <a:pPr/>
              <a:t>14-Nov-15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78C88E2F-13C8-466A-AC31-84B3BF95FA47}" type="slidenum">
              <a:rPr lang="en-US"/>
              <a:pPr/>
              <a:t>6</a:t>
            </a:fld>
            <a:r>
              <a:rPr lang="en-US" dirty="0"/>
              <a:t>##</a:t>
            </a:r>
          </a:p>
        </p:txBody>
      </p:sp>
      <p:sp>
        <p:nvSpPr>
          <p:cNvPr id="504834" name="Rectangle 2"/>
          <p:cNvSpPr>
            <a:spLocks noGrp="1" noRot="1" noChangeAspect="1" noChangeArrowheads="1" noTextEdit="1"/>
          </p:cNvSpPr>
          <p:nvPr>
            <p:ph type="sldImg"/>
          </p:nvPr>
        </p:nvSpPr>
        <p:spPr>
          <a:ln/>
        </p:spPr>
      </p:sp>
      <p:sp>
        <p:nvSpPr>
          <p:cNvPr id="504835" name="Rectangle 3"/>
          <p:cNvSpPr>
            <a:spLocks noGrp="1" noChangeArrowheads="1"/>
          </p:cNvSpPr>
          <p:nvPr>
            <p:ph type="body" idx="1"/>
          </p:nvPr>
        </p:nvSpPr>
        <p:spPr/>
        <p:txBody>
          <a:bodyPr/>
          <a:lstStyle/>
          <a:p>
            <a:endParaRPr lang="bg-BG"/>
          </a:p>
        </p:txBody>
      </p:sp>
    </p:spTree>
    <p:extLst>
      <p:ext uri="{BB962C8B-B14F-4D97-AF65-F5344CB8AC3E}">
        <p14:creationId xmlns:p14="http://schemas.microsoft.com/office/powerpoint/2010/main" val="34922014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44B6EA91-67DF-4021-9504-5AF8FBA421E1}" type="datetime1">
              <a:rPr lang="en-US"/>
              <a:pPr/>
              <a:t>14-Nov-15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A055DCB7-FA72-4AA0-AC4D-66F90A14ED19}" type="slidenum">
              <a:rPr lang="en-US"/>
              <a:pPr/>
              <a:t>7</a:t>
            </a:fld>
            <a:r>
              <a:rPr lang="en-US" dirty="0"/>
              <a:t>##</a:t>
            </a:r>
          </a:p>
        </p:txBody>
      </p:sp>
      <p:sp>
        <p:nvSpPr>
          <p:cNvPr id="506882" name="Rectangle 2"/>
          <p:cNvSpPr>
            <a:spLocks noGrp="1" noRot="1" noChangeAspect="1" noChangeArrowheads="1" noTextEdit="1"/>
          </p:cNvSpPr>
          <p:nvPr>
            <p:ph type="sldImg"/>
          </p:nvPr>
        </p:nvSpPr>
        <p:spPr>
          <a:ln/>
        </p:spPr>
      </p:sp>
      <p:sp>
        <p:nvSpPr>
          <p:cNvPr id="506883" name="Rectangle 3"/>
          <p:cNvSpPr>
            <a:spLocks noGrp="1" noChangeArrowheads="1"/>
          </p:cNvSpPr>
          <p:nvPr>
            <p:ph type="body" idx="1"/>
          </p:nvPr>
        </p:nvSpPr>
        <p:spPr/>
        <p:txBody>
          <a:bodyPr/>
          <a:lstStyle/>
          <a:p>
            <a:r>
              <a:rPr lang="en-US" dirty="0"/>
              <a:t>It’s only in testing that your design is tested against reality. At this point you always learn something about your design (usually that it is wrong!), and that tells you something about your requirements (ditto!)</a:t>
            </a:r>
          </a:p>
        </p:txBody>
      </p:sp>
    </p:spTree>
    <p:extLst>
      <p:ext uri="{BB962C8B-B14F-4D97-AF65-F5344CB8AC3E}">
        <p14:creationId xmlns:p14="http://schemas.microsoft.com/office/powerpoint/2010/main" val="1845430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13</a:t>
            </a:fld>
            <a:endParaRPr lang="en-US" dirty="0"/>
          </a:p>
        </p:txBody>
      </p:sp>
    </p:spTree>
    <p:extLst>
      <p:ext uri="{BB962C8B-B14F-4D97-AF65-F5344CB8AC3E}">
        <p14:creationId xmlns:p14="http://schemas.microsoft.com/office/powerpoint/2010/main" val="206898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dirty="0"/>
              <a:t>*</a:t>
            </a:r>
          </a:p>
        </p:txBody>
      </p:sp>
      <p:sp>
        <p:nvSpPr>
          <p:cNvPr id="5" name="Rectangle 3"/>
          <p:cNvSpPr>
            <a:spLocks noGrp="1" noChangeArrowheads="1"/>
          </p:cNvSpPr>
          <p:nvPr>
            <p:ph type="dt" idx="1"/>
          </p:nvPr>
        </p:nvSpPr>
        <p:spPr>
          <a:ln/>
        </p:spPr>
        <p:txBody>
          <a:bodyPr/>
          <a:lstStyle/>
          <a:p>
            <a:fld id="{7DBC6389-0F00-4050-8102-0637C3899EF2}" type="datetime1">
              <a:rPr lang="en-US"/>
              <a:pPr/>
              <a:t>14-Nov-15</a:t>
            </a:fld>
            <a:r>
              <a:rPr lang="en-US" dirty="0"/>
              <a:t>07/16/96</a:t>
            </a:r>
          </a:p>
        </p:txBody>
      </p:sp>
      <p:sp>
        <p:nvSpPr>
          <p:cNvPr id="6" name="Rectangle 6"/>
          <p:cNvSpPr>
            <a:spLocks noGrp="1" noChangeArrowheads="1"/>
          </p:cNvSpPr>
          <p:nvPr>
            <p:ph type="ftr" sz="quarter" idx="4"/>
          </p:nvPr>
        </p:nvSpPr>
        <p:spPr>
          <a:ln/>
        </p:spPr>
        <p:txBody>
          <a:bodyPr/>
          <a:lstStyle/>
          <a:p>
            <a:r>
              <a:rPr lang="en-US" dirty="0"/>
              <a:t>(c) 2007 National Academy for Software Development - http://academy.devbg.org. All rights reserved. Unauthorized copying or re-distribution is strictly prohibited.*</a:t>
            </a:r>
          </a:p>
        </p:txBody>
      </p:sp>
      <p:sp>
        <p:nvSpPr>
          <p:cNvPr id="7" name="Rectangle 7"/>
          <p:cNvSpPr>
            <a:spLocks noGrp="1" noChangeArrowheads="1"/>
          </p:cNvSpPr>
          <p:nvPr>
            <p:ph type="sldNum" sz="quarter" idx="5"/>
          </p:nvPr>
        </p:nvSpPr>
        <p:spPr>
          <a:ln/>
        </p:spPr>
        <p:txBody>
          <a:bodyPr/>
          <a:lstStyle/>
          <a:p>
            <a:fld id="{97D0D29C-DACD-43AB-B67F-34B54DFDFC42}" type="slidenum">
              <a:rPr lang="en-US"/>
              <a:pPr/>
              <a:t>29</a:t>
            </a:fld>
            <a:r>
              <a:rPr lang="en-US" dirty="0"/>
              <a:t>##</a:t>
            </a:r>
          </a:p>
        </p:txBody>
      </p:sp>
      <p:sp>
        <p:nvSpPr>
          <p:cNvPr id="509954" name="Rectangle 2"/>
          <p:cNvSpPr>
            <a:spLocks noGrp="1" noRot="1" noChangeAspect="1" noChangeArrowheads="1" noTextEdit="1"/>
          </p:cNvSpPr>
          <p:nvPr>
            <p:ph type="sldImg"/>
          </p:nvPr>
        </p:nvSpPr>
        <p:spPr>
          <a:ln/>
        </p:spPr>
      </p:sp>
      <p:sp>
        <p:nvSpPr>
          <p:cNvPr id="509955" name="Rectangle 3"/>
          <p:cNvSpPr>
            <a:spLocks noGrp="1" noChangeArrowheads="1"/>
          </p:cNvSpPr>
          <p:nvPr>
            <p:ph type="body" idx="1"/>
          </p:nvPr>
        </p:nvSpPr>
        <p:spPr/>
        <p:txBody>
          <a:bodyPr/>
          <a:lstStyle/>
          <a:p>
            <a:r>
              <a:rPr lang="en-US" b="1" dirty="0" smtClean="0"/>
              <a:t>Agile projects share certain characteristics (a backlog of work, self-organizing teams, rapid, incremental delivery of new functionality to users) that aren’t necessarily value-adding for all projects and under all circumstances.</a:t>
            </a:r>
            <a:endParaRPr lang="bg-BG" dirty="0"/>
          </a:p>
        </p:txBody>
      </p:sp>
    </p:spTree>
    <p:extLst>
      <p:ext uri="{BB962C8B-B14F-4D97-AF65-F5344CB8AC3E}">
        <p14:creationId xmlns:p14="http://schemas.microsoft.com/office/powerpoint/2010/main" val="34941532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B4F6EA-423E-42DF-9292-215E7D886C4E}" type="slidenum">
              <a:rPr lang="en-US" smtClean="0"/>
              <a:pPr/>
              <a:t>50</a:t>
            </a:fld>
            <a:endParaRPr lang="en-US" dirty="0"/>
          </a:p>
        </p:txBody>
      </p:sp>
    </p:spTree>
    <p:extLst>
      <p:ext uri="{BB962C8B-B14F-4D97-AF65-F5344CB8AC3E}">
        <p14:creationId xmlns:p14="http://schemas.microsoft.com/office/powerpoint/2010/main" val="2107441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8DDED31-8D23-4B68-A09D-8BA260C2B59E}" type="slidenum">
              <a:rPr lang="en-US" smtClean="0"/>
              <a:t>86</a:t>
            </a:fld>
            <a:endParaRPr lang="en-US"/>
          </a:p>
        </p:txBody>
      </p:sp>
    </p:spTree>
    <p:extLst>
      <p:ext uri="{BB962C8B-B14F-4D97-AF65-F5344CB8AC3E}">
        <p14:creationId xmlns:p14="http://schemas.microsoft.com/office/powerpoint/2010/main" val="5874456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mvccourse.telerik.com/" TargetMode="External"/><Relationship Id="rId13" Type="http://schemas.openxmlformats.org/officeDocument/2006/relationships/hyperlink" Target="http://algoacademy.telerik.com/" TargetMode="External"/><Relationship Id="rId18" Type="http://schemas.openxmlformats.org/officeDocument/2006/relationships/hyperlink" Target="http://www.minkov.it/" TargetMode="External"/><Relationship Id="rId3" Type="http://schemas.openxmlformats.org/officeDocument/2006/relationships/hyperlink" Target="http://kursove-uroci-knigi-obuchenie-programirane-web-design-csharp.info/" TargetMode="External"/><Relationship Id="rId7" Type="http://schemas.openxmlformats.org/officeDocument/2006/relationships/hyperlink" Target="http://schoolacademy.telerik.com/" TargetMode="External"/><Relationship Id="rId12" Type="http://schemas.openxmlformats.org/officeDocument/2006/relationships/hyperlink" Target="http://codecourse.telerik.com/" TargetMode="External"/><Relationship Id="rId17" Type="http://schemas.openxmlformats.org/officeDocument/2006/relationships/hyperlink" Target="http://www.introprogramming.info/" TargetMode="External"/><Relationship Id="rId2" Type="http://schemas.openxmlformats.org/officeDocument/2006/relationships/hyperlink" Target="http://forums.academy.telerik.com/" TargetMode="External"/><Relationship Id="rId16" Type="http://schemas.openxmlformats.org/officeDocument/2006/relationships/hyperlink" Target="http://mobiledevcourse.telerik.com/" TargetMode="External"/><Relationship Id="rId20" Type="http://schemas.openxmlformats.org/officeDocument/2006/relationships/hyperlink" Target="http://csharpfundamentals.telerik.com/" TargetMode="External"/><Relationship Id="rId1" Type="http://schemas.openxmlformats.org/officeDocument/2006/relationships/slideMaster" Target="../slideMasters/slideMaster1.xml"/><Relationship Id="rId6" Type="http://schemas.openxmlformats.org/officeDocument/2006/relationships/hyperlink" Target="http://html5course.telerik.com/" TargetMode="External"/><Relationship Id="rId11" Type="http://schemas.openxmlformats.org/officeDocument/2006/relationships/hyperlink" Target="http://www.nakov.com/" TargetMode="External"/><Relationship Id="rId5" Type="http://schemas.openxmlformats.org/officeDocument/2006/relationships/hyperlink" Target="http://seocourse.telerik.com/" TargetMode="External"/><Relationship Id="rId15" Type="http://schemas.openxmlformats.org/officeDocument/2006/relationships/hyperlink" Target="http://academy.telerik.com/" TargetMode="External"/><Relationship Id="rId10" Type="http://schemas.openxmlformats.org/officeDocument/2006/relationships/hyperlink" Target="http://www.bgcoder.com/" TargetMode="External"/><Relationship Id="rId19" Type="http://schemas.openxmlformats.org/officeDocument/2006/relationships/hyperlink" Target="http://www.nikolay.it/" TargetMode="External"/><Relationship Id="rId4" Type="http://schemas.openxmlformats.org/officeDocument/2006/relationships/hyperlink" Target="http://www.telerik-kids.com/" TargetMode="External"/><Relationship Id="rId9" Type="http://schemas.openxmlformats.org/officeDocument/2006/relationships/hyperlink" Target="http://clouddevcourse.telerik.com/" TargetMode="External"/><Relationship Id="rId14" Type="http://schemas.openxmlformats.org/officeDocument/2006/relationships/hyperlink" Target="http://aspnetcourse.telerik.com/" TargetMode="Externa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www.telerik.com/"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6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44500" y="4572000"/>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833646"/>
            <a:ext cx="3352800" cy="369332"/>
          </a:xfrm>
          <a:prstGeom prst="rect">
            <a:avLst/>
          </a:prstGeom>
          <a:noFill/>
        </p:spPr>
        <p:txBody>
          <a:bodyPr wrap="square" rtlCol="0">
            <a:spAutoFit/>
          </a:bodyPr>
          <a:lstStyle>
            <a:lvl1pPr marL="0" indent="0" algn="l" rtl="0" fontAlgn="base">
              <a:spcBef>
                <a:spcPct val="0"/>
              </a:spcBef>
              <a:spcAft>
                <a:spcPct val="0"/>
              </a:spcAft>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stStyle>
          <a:p>
            <a:pPr marL="319088" lvl="0" indent="-319088" algn="l" rtl="0" eaLnBrk="0" fontAlgn="base" hangingPunct="0">
              <a:spcBef>
                <a:spcPct val="0"/>
              </a:spcBef>
              <a:spcAft>
                <a:spcPct val="0"/>
              </a:spcAft>
              <a:buClr>
                <a:schemeClr val="accent5">
                  <a:lumMod val="40000"/>
                  <a:lumOff val="60000"/>
                </a:schemeClr>
              </a:buClr>
              <a:buSzPct val="70000"/>
              <a:buFont typeface="Wingdings 2" pitchFamily="18" charset="2"/>
              <a:buNone/>
            </a:pPr>
            <a:r>
              <a:rPr lang="en-US" sz="1800" b="1" dirty="0" smtClean="0">
                <a:solidFill>
                  <a:srgbClr val="0EFE58"/>
                </a:solidFill>
                <a:effectLst>
                  <a:outerShdw blurRad="38100" dist="38100" dir="2700000" algn="tl">
                    <a:srgbClr val="000000">
                      <a:alpha val="43137"/>
                    </a:srgbClr>
                  </a:outerShdw>
                </a:effectLst>
              </a:rPr>
              <a:t>Company Name</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138446"/>
            <a:ext cx="3352800"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rPr>
              <a:t>Company Web Site</a:t>
            </a:r>
            <a:endParaRPr lang="en-US" sz="1600" b="1" dirty="0">
              <a:solidFill>
                <a:schemeClr val="tx1">
                  <a:lumMod val="50000"/>
                </a:schemeClr>
              </a:solidFill>
              <a:effectLst>
                <a:outerShdw blurRad="38100" dist="38100" dir="2700000" algn="tl">
                  <a:srgbClr val="000000">
                    <a:alpha val="43137"/>
                  </a:srgbClr>
                </a:outerShdw>
              </a:effectLst>
            </a:endParaRPr>
          </a:p>
        </p:txBody>
      </p:sp>
      <p:sp>
        <p:nvSpPr>
          <p:cNvPr id="8" name="Text Placeholder 13"/>
          <p:cNvSpPr>
            <a:spLocks noGrp="1"/>
          </p:cNvSpPr>
          <p:nvPr>
            <p:ph type="body" sz="quarter" idx="13" hasCustomPrompt="1"/>
          </p:nvPr>
        </p:nvSpPr>
        <p:spPr>
          <a:xfrm>
            <a:off x="457200" y="5029202"/>
            <a:ext cx="3352800" cy="461665"/>
          </a:xfrm>
          <a:prstGeom prst="rect">
            <a:avLst/>
          </a:prstGeom>
          <a:noFill/>
        </p:spPr>
        <p:txBody>
          <a:bodyPr wrap="square" rtlCol="0">
            <a:spAutoFit/>
          </a:bodyPr>
          <a:lstStyle>
            <a:lvl1pPr algn="l" rtl="0" fontAlgn="base">
              <a:spcBef>
                <a:spcPct val="0"/>
              </a:spcBef>
              <a:spcAft>
                <a:spcPct val="0"/>
              </a:spcAft>
              <a:buNone/>
              <a:defRPr lang="en-US" sz="23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Position</a:t>
            </a:r>
            <a:endParaRPr lang="en-US" dirty="0"/>
          </a:p>
        </p:txBody>
      </p:sp>
      <p:sp>
        <p:nvSpPr>
          <p:cNvPr id="9" name="Text Placeholder 13"/>
          <p:cNvSpPr>
            <a:spLocks noGrp="1"/>
          </p:cNvSpPr>
          <p:nvPr>
            <p:ph type="body" sz="quarter" idx="14" hasCustomPrompt="1"/>
          </p:nvPr>
        </p:nvSpPr>
        <p:spPr>
          <a:xfrm>
            <a:off x="457200" y="5405735"/>
            <a:ext cx="3352800" cy="400110"/>
          </a:xfrm>
          <a:prstGeom prst="rect">
            <a:avLst/>
          </a:prstGeom>
          <a:noFill/>
        </p:spPr>
        <p:txBody>
          <a:bodyPr wrap="square" rtlCol="0">
            <a:spAutoFit/>
          </a:bodyPr>
          <a:lstStyle>
            <a:lvl1pPr algn="l" rtl="0" fontAlgn="base">
              <a:spcBef>
                <a:spcPct val="0"/>
              </a:spcBef>
              <a:spcAft>
                <a:spcPct val="0"/>
              </a:spcAft>
              <a:buNone/>
              <a:defRPr lang="en-US" sz="2000" b="1" kern="1200" dirty="0" smtClean="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stStyle>
          <a:p>
            <a:pPr lvl="0"/>
            <a:r>
              <a:rPr lang="en-US" smtClean="0"/>
              <a:t>Web Site</a:t>
            </a:r>
            <a:endParaRPr lang="en-US" dirty="0"/>
          </a:p>
        </p:txBody>
      </p:sp>
      <p:sp>
        <p:nvSpPr>
          <p:cNvPr id="5" name="Picture Placeholder 4"/>
          <p:cNvSpPr>
            <a:spLocks noGrp="1"/>
          </p:cNvSpPr>
          <p:nvPr>
            <p:ph type="pic" sz="quarter" idx="16" hasCustomPrompt="1"/>
          </p:nvPr>
        </p:nvSpPr>
        <p:spPr>
          <a:xfrm>
            <a:off x="4267200" y="4572000"/>
            <a:ext cx="4419600" cy="1905000"/>
          </a:xfrm>
          <a:prstGeom prst="rect">
            <a:avLst/>
          </a:prstGeom>
        </p:spPr>
        <p:txBody>
          <a:bodyPr/>
          <a:lstStyle>
            <a:lvl1pPr marL="0" indent="0">
              <a:buNone/>
              <a:defRPr/>
            </a:lvl1pPr>
          </a:lstStyle>
          <a:p>
            <a:r>
              <a:rPr lang="en-US" dirty="0" smtClean="0"/>
              <a:t>Insert a Picture Here</a:t>
            </a:r>
            <a:endParaRPr lang="en-US" dirty="0"/>
          </a:p>
        </p:txBody>
      </p:sp>
    </p:spTree>
    <p:extLst>
      <p:ext uri="{BB962C8B-B14F-4D97-AF65-F5344CB8AC3E}">
        <p14:creationId xmlns:p14="http://schemas.microsoft.com/office/powerpoint/2010/main" val="213104378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Slide Title</a:t>
            </a:r>
            <a:endParaRPr lang="en-US" dirty="0"/>
          </a:p>
        </p:txBody>
      </p:sp>
      <p:sp>
        <p:nvSpPr>
          <p:cNvPr id="3" name="Content Placeholder 2"/>
          <p:cNvSpPr>
            <a:spLocks noGrp="1"/>
          </p:cNvSpPr>
          <p:nvPr>
            <p:ph idx="1" hasCustomPrompt="1"/>
          </p:nvPr>
        </p:nvSpPr>
        <p:spPr>
          <a:xfrm>
            <a:off x="228600" y="914400"/>
            <a:ext cx="8686800" cy="5791200"/>
          </a:xfrm>
          <a:prstGeom prst="rect">
            <a:avLst/>
          </a:prstGeom>
        </p:spPr>
        <p:txBody>
          <a:bodyPr/>
          <a:lstStyle>
            <a:lvl1pPr marL="282575" indent="-282575">
              <a:lnSpc>
                <a:spcPct val="105000"/>
              </a:lnSpc>
              <a:spcBef>
                <a:spcPts val="600"/>
              </a:spcBef>
              <a:spcAft>
                <a:spcPts val="600"/>
              </a:spcAft>
              <a:buClr>
                <a:schemeClr val="accent5">
                  <a:lumMod val="40000"/>
                  <a:lumOff val="60000"/>
                </a:schemeClr>
              </a:buClr>
              <a:tabLst>
                <a:tab pos="282575" algn="l"/>
              </a:tabLst>
              <a:defRPr sz="3200">
                <a:solidFill>
                  <a:srgbClr val="EBFFD2"/>
                </a:solidFill>
              </a:defRPr>
            </a:lvl1pPr>
            <a:lvl2pPr>
              <a:lnSpc>
                <a:spcPct val="105000"/>
              </a:lnSpc>
              <a:spcBef>
                <a:spcPts val="600"/>
              </a:spcBef>
              <a:spcAft>
                <a:spcPts val="600"/>
              </a:spcAft>
              <a:buClr>
                <a:srgbClr val="8FD600"/>
              </a:buClr>
              <a:defRPr sz="3000">
                <a:solidFill>
                  <a:schemeClr val="tx1">
                    <a:lumMod val="40000"/>
                    <a:lumOff val="60000"/>
                  </a:schemeClr>
                </a:solidFill>
              </a:defRPr>
            </a:lvl2pPr>
            <a:lvl3pPr>
              <a:lnSpc>
                <a:spcPct val="105000"/>
              </a:lnSpc>
              <a:spcBef>
                <a:spcPts val="600"/>
              </a:spcBef>
              <a:spcAft>
                <a:spcPts val="600"/>
              </a:spcAft>
              <a:buClr>
                <a:srgbClr val="FFAD9F"/>
              </a:buClr>
              <a:defRPr sz="2800">
                <a:solidFill>
                  <a:srgbClr val="F5FFC2"/>
                </a:solidFill>
              </a:defRPr>
            </a:lvl3pPr>
            <a:lvl4pPr>
              <a:lnSpc>
                <a:spcPct val="105000"/>
              </a:lnSpc>
              <a:spcBef>
                <a:spcPts val="600"/>
              </a:spcBef>
              <a:spcAft>
                <a:spcPts val="600"/>
              </a:spcAft>
              <a:buClr>
                <a:srgbClr val="FACF82"/>
              </a:buClr>
              <a:defRPr sz="2600">
                <a:solidFill>
                  <a:schemeClr val="tx1">
                    <a:lumMod val="40000"/>
                    <a:lumOff val="60000"/>
                  </a:schemeClr>
                </a:solidFill>
              </a:defRPr>
            </a:lvl4pPr>
            <a:lvl5pPr>
              <a:lnSpc>
                <a:spcPct val="105000"/>
              </a:lnSpc>
              <a:spcBef>
                <a:spcPts val="600"/>
              </a:spcBef>
              <a:spcAft>
                <a:spcPts val="600"/>
              </a:spcAft>
              <a:defRPr sz="2400">
                <a:solidFill>
                  <a:schemeClr val="tx1">
                    <a:lumMod val="40000"/>
                    <a:lumOff val="60000"/>
                  </a:schemeClr>
                </a:solidFill>
              </a:defRPr>
            </a:lvl5pPr>
          </a:lstStyle>
          <a:p>
            <a:pPr lvl="0"/>
            <a:r>
              <a:rPr lang="en-US" dirty="0" smtClean="0"/>
              <a:t>First Level</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205745515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1828800" y="76200"/>
            <a:ext cx="7086600" cy="838200"/>
          </a:xfrm>
          <a:prstGeom prst="rect">
            <a:avLst/>
          </a:prstGeom>
        </p:spPr>
        <p:txBody>
          <a:bodyPr anchor="ctr" anchorCtr="0">
            <a:noAutofit/>
          </a:bodyPr>
          <a:lstStyle>
            <a:lvl1pPr>
              <a:lnSpc>
                <a:spcPts val="4000"/>
              </a:lnSpc>
              <a:defRPr sz="4000">
                <a:effectLst>
                  <a:outerShdw blurRad="38100" dist="38100" dir="2700000" algn="tl">
                    <a:srgbClr val="000000">
                      <a:alpha val="43137"/>
                    </a:srgbClr>
                  </a:outerShdw>
                  <a:reflection blurRad="12700" stA="20000" endPos="50000" dist="12700" dir="5400000" sy="-100000" algn="bl" rotWithShape="0"/>
                </a:effectLst>
              </a:defRPr>
            </a:lvl1pPr>
          </a:lstStyle>
          <a:p>
            <a:r>
              <a:rPr lang="en-US" dirty="0" smtClean="0"/>
              <a:t>Slide Title</a:t>
            </a:r>
            <a:endParaRPr lang="en-US" dirty="0"/>
          </a:p>
        </p:txBody>
      </p:sp>
      <p:sp>
        <p:nvSpPr>
          <p:cNvPr id="5" name="Content Placeholder 2"/>
          <p:cNvSpPr>
            <a:spLocks noGrp="1"/>
          </p:cNvSpPr>
          <p:nvPr>
            <p:ph idx="1" hasCustomPrompt="1"/>
          </p:nvPr>
        </p:nvSpPr>
        <p:spPr>
          <a:xfrm>
            <a:off x="228600" y="990600"/>
            <a:ext cx="8686800" cy="579646"/>
          </a:xfrm>
          <a:prstGeom prst="rect">
            <a:avLst/>
          </a:prstGeom>
        </p:spPr>
        <p:txBody>
          <a:bodyPr>
            <a:spAutoFit/>
          </a:bodyPr>
          <a:lstStyle>
            <a:lvl1pPr marL="319088" marR="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sz="3000" baseline="0">
                <a:solidFill>
                  <a:schemeClr val="tx1">
                    <a:lumMod val="40000"/>
                    <a:lumOff val="60000"/>
                  </a:schemeClr>
                </a:solidFill>
              </a:defRPr>
            </a:lvl1pPr>
            <a:lvl2pPr>
              <a:lnSpc>
                <a:spcPts val="3800"/>
              </a:lnSpc>
              <a:spcBef>
                <a:spcPts val="600"/>
              </a:spcBef>
              <a:spcAft>
                <a:spcPts val="600"/>
              </a:spcAft>
              <a:buClr>
                <a:srgbClr val="8FD600"/>
              </a:buClr>
              <a:defRPr sz="3000">
                <a:solidFill>
                  <a:schemeClr val="tx1">
                    <a:lumMod val="40000"/>
                    <a:lumOff val="60000"/>
                  </a:schemeClr>
                </a:solidFill>
              </a:defRPr>
            </a:lvl2pPr>
            <a:lvl3pPr>
              <a:lnSpc>
                <a:spcPts val="3800"/>
              </a:lnSpc>
              <a:spcBef>
                <a:spcPts val="600"/>
              </a:spcBef>
              <a:spcAft>
                <a:spcPts val="600"/>
              </a:spcAft>
              <a:buClr>
                <a:srgbClr val="FFAD9F"/>
              </a:buClr>
              <a:defRPr sz="2800">
                <a:solidFill>
                  <a:schemeClr val="tx1">
                    <a:lumMod val="40000"/>
                    <a:lumOff val="60000"/>
                  </a:schemeClr>
                </a:solidFill>
              </a:defRPr>
            </a:lvl3pPr>
            <a:lvl4pPr>
              <a:lnSpc>
                <a:spcPts val="3800"/>
              </a:lnSpc>
              <a:spcBef>
                <a:spcPts val="600"/>
              </a:spcBef>
              <a:spcAft>
                <a:spcPts val="600"/>
              </a:spcAft>
              <a:buClr>
                <a:srgbClr val="FACF82"/>
              </a:buClr>
              <a:defRPr sz="2600">
                <a:solidFill>
                  <a:schemeClr val="tx1">
                    <a:lumMod val="40000"/>
                    <a:lumOff val="60000"/>
                  </a:schemeClr>
                </a:solidFill>
              </a:defRPr>
            </a:lvl4pPr>
            <a:lvl5pPr>
              <a:lnSpc>
                <a:spcPts val="3800"/>
              </a:lnSpc>
              <a:spcBef>
                <a:spcPts val="600"/>
              </a:spcBef>
              <a:spcAft>
                <a:spcPts val="600"/>
              </a:spcAft>
              <a:defRPr sz="2400">
                <a:solidFill>
                  <a:schemeClr val="tx1">
                    <a:lumMod val="40000"/>
                    <a:lumOff val="60000"/>
                  </a:schemeClr>
                </a:solidFill>
              </a:defRPr>
            </a:lvl5pPr>
          </a:lstStyle>
          <a:p>
            <a:pPr marL="319088" marR="0" lvl="0" indent="-319088" algn="l" defTabSz="914400" rtl="0" eaLnBrk="0" fontAlgn="base" latinLnBrk="0" hangingPunct="0">
              <a:lnSpc>
                <a:spcPct val="100000"/>
              </a:lnSpc>
              <a:spcBef>
                <a:spcPct val="20000"/>
              </a:spcBef>
              <a:spcAft>
                <a:spcPct val="0"/>
              </a:spcAft>
              <a:buClr>
                <a:srgbClr val="46A6BD">
                  <a:lumMod val="40000"/>
                  <a:lumOff val="60000"/>
                </a:srgbClr>
              </a:buClr>
              <a:buSzPct val="70000"/>
              <a:buFont typeface="Wingdings 2" pitchFamily="18" charset="2"/>
              <a:buChar char=""/>
              <a:tabLst/>
              <a:defRPr/>
            </a:pPr>
            <a:r>
              <a:rPr kumimoji="0" lang="en-US" sz="3200" b="1" i="0" u="none" strike="noStrike" kern="1200" cap="none" spc="0" normalizeH="0" baseline="0" noProof="0" dirty="0" smtClean="0">
                <a:ln>
                  <a:noFill/>
                </a:ln>
                <a:solidFill>
                  <a:srgbClr val="CCFF66">
                    <a:lumMod val="20000"/>
                    <a:lumOff val="80000"/>
                  </a:srgbClr>
                </a:solidFill>
                <a:effectLst>
                  <a:outerShdw blurRad="38100" dist="38100" dir="2700000" algn="tl">
                    <a:srgbClr val="000000">
                      <a:alpha val="43137"/>
                    </a:srgbClr>
                  </a:outerShdw>
                </a:effectLst>
                <a:uLnTx/>
                <a:uFillTx/>
                <a:latin typeface="+mn-lt"/>
                <a:ea typeface="+mn-ea"/>
                <a:cs typeface="+mn-cs"/>
              </a:rPr>
              <a:t>First Level</a:t>
            </a:r>
          </a:p>
        </p:txBody>
      </p:sp>
      <p:sp>
        <p:nvSpPr>
          <p:cNvPr id="6" name="Text Placeholder 5"/>
          <p:cNvSpPr>
            <a:spLocks noGrp="1"/>
          </p:cNvSpPr>
          <p:nvPr>
            <p:ph type="body" sz="quarter" idx="11" hasCustomPrompt="1"/>
          </p:nvPr>
        </p:nvSpPr>
        <p:spPr>
          <a:xfrm>
            <a:off x="533400" y="1752602"/>
            <a:ext cx="8077200" cy="4708981"/>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0" indent="0" algn="l">
              <a:spcBef>
                <a:spcPts val="0"/>
              </a:spcBef>
              <a:buNone/>
              <a:defRPr lang="en-US" sz="2000" smtClean="0">
                <a:solidFill>
                  <a:srgbClr val="8CF4F2"/>
                </a:solidFill>
                <a:latin typeface="Consolas" pitchFamily="49" charset="0"/>
                <a:cs typeface="Consolas" pitchFamily="49" charset="0"/>
              </a:defRPr>
            </a:lvl1pPr>
          </a:lstStyle>
          <a:p>
            <a:pPr lvl="0"/>
            <a:r>
              <a:rPr lang="en-US" noProof="1" smtClean="0"/>
              <a:t>Enter source code here</a:t>
            </a:r>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a:p>
            <a:pPr lvl="0"/>
            <a:endParaRPr lang="en-US" noProof="1" smtClean="0"/>
          </a:p>
        </p:txBody>
      </p:sp>
      <p:sp>
        <p:nvSpPr>
          <p:cNvPr id="7" name="Slide Number Placeholder 5"/>
          <p:cNvSpPr>
            <a:spLocks noGrp="1"/>
          </p:cNvSpPr>
          <p:nvPr>
            <p:ph type="sldNum" sz="quarter" idx="10"/>
          </p:nvPr>
        </p:nvSpPr>
        <p:spPr>
          <a:xfrm>
            <a:off x="8610600" y="6553200"/>
            <a:ext cx="457200" cy="228600"/>
          </a:xfrm>
          <a:prstGeom prst="rect">
            <a:avLst/>
          </a:prstGeom>
        </p:spPr>
        <p:txBody>
          <a:bodyPr anchor="ctr" anchorCtr="0"/>
          <a:lstStyle>
            <a:lvl1pPr algn="r">
              <a:defRPr sz="1100"/>
            </a:lvl1pPr>
          </a:lstStyle>
          <a:p>
            <a:fld id="{476B189B-8AA0-4E7A-BBFE-5A6DA9EB89F5}" type="slidenum">
              <a:rPr lang="en-US" smtClean="0"/>
              <a:t>‹#›</a:t>
            </a:fld>
            <a:endParaRPr lang="en-US"/>
          </a:p>
        </p:txBody>
      </p:sp>
    </p:spTree>
    <p:extLst>
      <p:ext uri="{BB962C8B-B14F-4D97-AF65-F5344CB8AC3E}">
        <p14:creationId xmlns:p14="http://schemas.microsoft.com/office/powerpoint/2010/main" val="32538543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hasCustomPrompt="1"/>
          </p:nvPr>
        </p:nvSpPr>
        <p:spPr>
          <a:xfrm>
            <a:off x="609600" y="2743201"/>
            <a:ext cx="7924800" cy="685800"/>
          </a:xfrm>
          <a:prstGeom prst="rect">
            <a:avLst/>
          </a:prstGeom>
        </p:spPr>
        <p:txBody>
          <a:bodyPr tIns="0" bIns="0" anchor="ctr" anchorCtr="0"/>
          <a:lstStyle>
            <a:lvl1pPr algn="ctr">
              <a:lnSpc>
                <a:spcPts val="5600"/>
              </a:lnSpc>
              <a:defRPr sz="5000" cap="none" baseline="0">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Section Title</a:t>
            </a:r>
            <a:endParaRPr lang="en-US" dirty="0"/>
          </a:p>
        </p:txBody>
      </p:sp>
      <p:sp>
        <p:nvSpPr>
          <p:cNvPr id="17" name="Subtitle 16"/>
          <p:cNvSpPr>
            <a:spLocks noGrp="1"/>
          </p:cNvSpPr>
          <p:nvPr>
            <p:ph type="subTitle" idx="1" hasCustomPrompt="1"/>
          </p:nvPr>
        </p:nvSpPr>
        <p:spPr>
          <a:xfrm>
            <a:off x="609600" y="3469480"/>
            <a:ext cx="7924800" cy="569120"/>
          </a:xfrm>
          <a:prstGeom prst="rect">
            <a:avLst/>
          </a:prstGeom>
        </p:spPr>
        <p:txBody>
          <a:bodyPr lIns="0" tIns="0" rIns="0" bIns="0" anchor="ctr" anchorCtr="0"/>
          <a:lstStyle>
            <a:lvl1pPr marL="0" indent="0" algn="ctr" rtl="0" eaLnBrk="0" fontAlgn="base" hangingPunct="0">
              <a:spcBef>
                <a:spcPct val="20000"/>
              </a:spcBef>
              <a:spcAft>
                <a:spcPct val="0"/>
              </a:spcAft>
              <a:buClr>
                <a:schemeClr val="accent5">
                  <a:lumMod val="40000"/>
                  <a:lumOff val="60000"/>
                </a:schemeClr>
              </a:buClr>
              <a:buSzPct val="70000"/>
              <a:buFont typeface="Wingdings 2" pitchFamily="18" charset="2"/>
              <a:buNone/>
              <a:defRPr lang="en-US" sz="2800" b="1" kern="1200" baseline="0" dirty="0">
                <a:solidFill>
                  <a:srgbClr val="FAF7C8"/>
                </a:solidFill>
                <a:effectLst>
                  <a:outerShdw blurRad="38100" dist="38100" dir="2700000" algn="tl">
                    <a:srgbClr val="000000">
                      <a:alpha val="43137"/>
                    </a:srgbClr>
                  </a:outerShdw>
                </a:effectLst>
                <a:latin typeface="+mn-lt"/>
                <a:ea typeface="+mn-ea"/>
                <a:cs typeface="+mn-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Section Subtitle</a:t>
            </a:r>
            <a:endParaRPr lang="en-US" dirty="0"/>
          </a:p>
        </p:txBody>
      </p:sp>
    </p:spTree>
    <p:extLst>
      <p:ext uri="{BB962C8B-B14F-4D97-AF65-F5344CB8AC3E}">
        <p14:creationId xmlns:p14="http://schemas.microsoft.com/office/powerpoint/2010/main" val="192450241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Questions Slide">
    <p:spTree>
      <p:nvGrpSpPr>
        <p:cNvPr id="1" name=""/>
        <p:cNvGrpSpPr/>
        <p:nvPr/>
      </p:nvGrpSpPr>
      <p:grpSpPr>
        <a:xfrm>
          <a:off x="0" y="0"/>
          <a:ext cx="0" cy="0"/>
          <a:chOff x="0" y="0"/>
          <a:chExt cx="0" cy="0"/>
        </a:xfrm>
      </p:grpSpPr>
      <p:grpSp>
        <p:nvGrpSpPr>
          <p:cNvPr id="30" name="Group 29"/>
          <p:cNvGrpSpPr/>
          <p:nvPr/>
        </p:nvGrpSpPr>
        <p:grpSpPr>
          <a:xfrm>
            <a:off x="130434" y="6373882"/>
            <a:ext cx="1816798" cy="331718"/>
            <a:chOff x="1236228" y="1523999"/>
            <a:chExt cx="4351212" cy="3261410"/>
          </a:xfrm>
          <a:noFill/>
        </p:grpSpPr>
        <p:sp>
          <p:nvSpPr>
            <p:cNvPr id="31" name="TextBox 30">
              <a:hlinkClick r:id="rId2" tooltip="Форум за програмиране и уеб дизайн - дискусии, съвети, въпроси и отговори @ Софтуерна академия на Телерик"/>
            </p:cNvPr>
            <p:cNvSpPr txBox="1"/>
            <p:nvPr/>
          </p:nvSpPr>
          <p:spPr>
            <a:xfrm flipH="1">
              <a:off x="3394421" y="1733044"/>
              <a:ext cx="1528760"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форум програмиране, форум уеб дизайн</a:t>
              </a:r>
              <a:endParaRPr lang="bg-BG" sz="200" noProof="1">
                <a:ln w="0">
                  <a:noFill/>
                </a:ln>
                <a:solidFill>
                  <a:schemeClr val="bg1"/>
                </a:solidFill>
                <a:effectLst/>
              </a:endParaRPr>
            </a:p>
          </p:txBody>
        </p:sp>
        <p:sp>
          <p:nvSpPr>
            <p:cNvPr id="32" name="TextBox 31">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flipH="1">
              <a:off x="1350512" y="1528531"/>
              <a:ext cx="2008657" cy="1149887"/>
            </a:xfrm>
            <a:prstGeom prst="rect">
              <a:avLst/>
            </a:prstGeom>
            <a:grpFill/>
          </p:spPr>
          <p:txBody>
            <a:bodyPr wrap="none" rtlCol="0">
              <a:spAutoFit/>
            </a:bodyPr>
            <a:lstStyle/>
            <a:p>
              <a:pPr>
                <a:lnSpc>
                  <a:spcPct val="80000"/>
                </a:lnSpc>
              </a:pPr>
              <a:r>
                <a:rPr lang="bg-BG" sz="200" kern="1200" noProof="1" smtClean="0">
                  <a:ln w="0">
                    <a:noFill/>
                  </a:ln>
                  <a:solidFill>
                    <a:schemeClr val="bg1"/>
                  </a:solidFill>
                  <a:effectLst/>
                  <a:latin typeface="Corbel" pitchFamily="34" charset="0"/>
                  <a:ea typeface="+mn-ea"/>
                  <a:cs typeface="+mn-cs"/>
                </a:rPr>
                <a:t>курсове и уроци по програмиране, уеб дизайн – безплатно</a:t>
              </a:r>
              <a:endParaRPr lang="bg-BG" sz="200" kern="1200" noProof="1">
                <a:ln w="0">
                  <a:noFill/>
                </a:ln>
                <a:solidFill>
                  <a:schemeClr val="bg1"/>
                </a:solidFill>
                <a:effectLst/>
                <a:latin typeface="Corbel" pitchFamily="34" charset="0"/>
                <a:ea typeface="+mn-ea"/>
                <a:cs typeface="+mn-cs"/>
              </a:endParaRPr>
            </a:p>
          </p:txBody>
        </p:sp>
        <p:sp>
          <p:nvSpPr>
            <p:cNvPr id="33" name="TextBox 32">
              <a:hlinkClick r:id="rId4" tooltip="Програмиране за деца - безплатно в Телерик кидс академия"/>
            </p:cNvPr>
            <p:cNvSpPr txBox="1"/>
            <p:nvPr/>
          </p:nvSpPr>
          <p:spPr>
            <a:xfrm flipH="1">
              <a:off x="1538277" y="2175144"/>
              <a:ext cx="1816698"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програмиране за деца – безплатни курсове и уроци</a:t>
              </a:r>
              <a:endParaRPr lang="bg-BG" sz="200" kern="1200" noProof="1">
                <a:ln w="0">
                  <a:noFill/>
                </a:ln>
                <a:solidFill>
                  <a:schemeClr val="bg1"/>
                </a:solidFill>
                <a:effectLst/>
                <a:latin typeface="Corbel" pitchFamily="34" charset="0"/>
                <a:ea typeface="+mn-ea"/>
                <a:cs typeface="+mn-cs"/>
              </a:endParaRPr>
            </a:p>
          </p:txBody>
        </p:sp>
        <p:sp>
          <p:nvSpPr>
            <p:cNvPr id="34" name="TextBox 33">
              <a:hlinkClick r:id="rId5" tooltip="Безплатен SEO курс - оптимизация за търсачки, уроци по SEO"/>
            </p:cNvPr>
            <p:cNvSpPr txBox="1"/>
            <p:nvPr/>
          </p:nvSpPr>
          <p:spPr>
            <a:xfrm flipH="1">
              <a:off x="1660733" y="2421354"/>
              <a:ext cx="1697684" cy="1210412"/>
            </a:xfrm>
            <a:prstGeom prst="rect">
              <a:avLst/>
            </a:prstGeom>
            <a:grpFill/>
          </p:spPr>
          <p:txBody>
            <a:bodyPr wrap="none" rtlCol="0">
              <a:spAutoFit/>
            </a:bodyPr>
            <a:lstStyle>
              <a:defPPr>
                <a:defRPr lang="en-US"/>
              </a:defPPr>
              <a:lvl1pPr lvl="0">
                <a:defRPr sz="1200"/>
              </a:lvl1pPr>
            </a:lstStyle>
            <a:p>
              <a:pPr lvl="0" algn="l"/>
              <a:r>
                <a:rPr lang="bg-BG" sz="200" noProof="1" smtClean="0">
                  <a:ln w="0">
                    <a:noFill/>
                  </a:ln>
                  <a:solidFill>
                    <a:schemeClr val="bg1"/>
                  </a:solidFill>
                  <a:effectLst/>
                </a:rPr>
                <a:t>безплатен SEO курс - оптимизация за търсачки</a:t>
              </a:r>
              <a:endParaRPr lang="bg-BG" sz="200" noProof="1">
                <a:ln w="0">
                  <a:noFill/>
                </a:ln>
                <a:solidFill>
                  <a:schemeClr val="bg1"/>
                </a:solidFill>
                <a:effectLst/>
              </a:endParaRPr>
            </a:p>
          </p:txBody>
        </p:sp>
        <p:sp>
          <p:nvSpPr>
            <p:cNvPr id="35" name="TextBox 34">
              <a:hlinkClick r:id="rId6" tooltip="Безплатен курс &quot;Уеб дизайн с HTML, CSS и JavaScript&quot; - уроци по правене на уеб сайтове, HTML, CSS, Photoshop, JavaScript и CMS системи"/>
            </p:cNvPr>
            <p:cNvSpPr txBox="1"/>
            <p:nvPr/>
          </p:nvSpPr>
          <p:spPr>
            <a:xfrm flipH="1">
              <a:off x="1448484" y="2878556"/>
              <a:ext cx="190883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уроци по уеб дизайн, HTML, CSS, JavaScript, Photoshop</a:t>
              </a:r>
              <a:endParaRPr lang="bg-BG" sz="200" noProof="1">
                <a:ln w="0">
                  <a:noFill/>
                </a:ln>
                <a:solidFill>
                  <a:schemeClr val="bg1"/>
                </a:solidFill>
                <a:effectLst/>
              </a:endParaRPr>
            </a:p>
          </p:txBody>
        </p:sp>
        <p:sp>
          <p:nvSpPr>
            <p:cNvPr id="36" name="TextBox 35">
              <a:hlinkClick r:id="rId7" tooltip="Училищна софтуерна академия - безплатни уроци по програмиране и уеб дизайн"/>
            </p:cNvPr>
            <p:cNvSpPr txBox="1"/>
            <p:nvPr/>
          </p:nvSpPr>
          <p:spPr>
            <a:xfrm flipH="1">
              <a:off x="1636239" y="1946534"/>
              <a:ext cx="174759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уроци по програмиране и уеб дизайн за ученици</a:t>
              </a:r>
              <a:endParaRPr lang="bg-BG" sz="200" kern="1200" noProof="1">
                <a:ln w="0">
                  <a:noFill/>
                </a:ln>
                <a:solidFill>
                  <a:schemeClr val="bg1"/>
                </a:solidFill>
                <a:effectLst/>
                <a:latin typeface="Corbel" pitchFamily="34" charset="0"/>
                <a:ea typeface="+mn-ea"/>
                <a:cs typeface="+mn-cs"/>
              </a:endParaRPr>
            </a:p>
          </p:txBody>
        </p:sp>
        <p:sp>
          <p:nvSpPr>
            <p:cNvPr id="37" name="TextBox 36">
              <a:hlinkClick r:id="rId8" tooltip="Безплатен курс &quot;Програмиране с ASP.NET MVC&quot; - уеб технологии, бази данни, C#, .NET, ASP.NET MVC"/>
            </p:cNvPr>
            <p:cNvSpPr txBox="1"/>
            <p:nvPr/>
          </p:nvSpPr>
          <p:spPr>
            <a:xfrm flipH="1">
              <a:off x="3402822" y="2230065"/>
              <a:ext cx="193955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MVC курс – HTML, SQL, C#, .NET, ASP.NET MVC</a:t>
              </a:r>
              <a:endParaRPr lang="bg-BG" sz="200" noProof="1">
                <a:ln w="0">
                  <a:noFill/>
                </a:ln>
                <a:solidFill>
                  <a:schemeClr val="bg1"/>
                </a:solidFill>
                <a:effectLst/>
              </a:endParaRPr>
            </a:p>
          </p:txBody>
        </p:sp>
        <p:sp>
          <p:nvSpPr>
            <p:cNvPr id="38" name="TextBox 37">
              <a:hlinkClick r:id="rId9" tooltip="Безплатен курс &quot;Разработка на софтуер в Cloud среда&quot; - AppEngine, AWS, Azure"/>
            </p:cNvPr>
            <p:cNvSpPr txBox="1"/>
            <p:nvPr/>
          </p:nvSpPr>
          <p:spPr>
            <a:xfrm flipH="1">
              <a:off x="1440310" y="3574997"/>
              <a:ext cx="188196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"Разработка на софтуер в cloud среда"</a:t>
              </a:r>
              <a:endParaRPr lang="bg-BG" sz="200" kern="1200" noProof="1">
                <a:ln w="0">
                  <a:noFill/>
                </a:ln>
                <a:solidFill>
                  <a:schemeClr val="bg1"/>
                </a:solidFill>
                <a:effectLst/>
                <a:latin typeface="Corbel" pitchFamily="34" charset="0"/>
                <a:ea typeface="+mn-ea"/>
                <a:cs typeface="+mn-cs"/>
              </a:endParaRPr>
            </a:p>
          </p:txBody>
        </p:sp>
        <p:sp>
          <p:nvSpPr>
            <p:cNvPr id="39" name="TextBox 38">
              <a:hlinkClick r:id="rId10" tooltip="BG Coder - онлайн състезателна система - тренировки за състезания по програмиране - online judge"/>
            </p:cNvPr>
            <p:cNvSpPr txBox="1"/>
            <p:nvPr/>
          </p:nvSpPr>
          <p:spPr>
            <a:xfrm flipH="1">
              <a:off x="3389110" y="1523999"/>
              <a:ext cx="187428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BG Coder - онлайн състезателна система - online judge</a:t>
              </a:r>
              <a:endParaRPr lang="bg-BG" sz="200" noProof="1">
                <a:ln w="0">
                  <a:noFill/>
                </a:ln>
                <a:solidFill>
                  <a:schemeClr val="bg1"/>
                </a:solidFill>
                <a:effectLst/>
              </a:endParaRPr>
            </a:p>
          </p:txBody>
        </p:sp>
        <p:sp>
          <p:nvSpPr>
            <p:cNvPr id="40" name="TextBox 39">
              <a:hlinkClick r:id="rId11" tooltip="Светлин Наков - курсове и уроци по програмиране, уеб дизайн, книги, обучения - безплатно"/>
            </p:cNvPr>
            <p:cNvSpPr txBox="1"/>
            <p:nvPr/>
          </p:nvSpPr>
          <p:spPr>
            <a:xfrm flipH="1">
              <a:off x="1236228" y="2649965"/>
              <a:ext cx="212383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курсове и уроци по програмиране, книги – безплатно от Наков</a:t>
              </a:r>
              <a:endParaRPr lang="bg-BG" sz="200" noProof="1">
                <a:ln w="0">
                  <a:noFill/>
                </a:ln>
                <a:solidFill>
                  <a:schemeClr val="bg1"/>
                </a:solidFill>
                <a:effectLst/>
              </a:endParaRPr>
            </a:p>
          </p:txBody>
        </p:sp>
        <p:sp>
          <p:nvSpPr>
            <p:cNvPr id="41" name="TextBox 40">
              <a:hlinkClick r:id="rId12" tooltip="Безплатен курс &quot;Качествен програмен код&quot;"/>
            </p:cNvPr>
            <p:cNvSpPr txBox="1"/>
            <p:nvPr/>
          </p:nvSpPr>
          <p:spPr>
            <a:xfrm flipH="1">
              <a:off x="1766855" y="3335748"/>
              <a:ext cx="1594026"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безплатен курс "Качествен програмен код"</a:t>
              </a:r>
              <a:endParaRPr lang="bg-BG" sz="200" kern="1200" noProof="1">
                <a:ln w="0">
                  <a:noFill/>
                </a:ln>
                <a:solidFill>
                  <a:schemeClr val="bg1"/>
                </a:solidFill>
                <a:effectLst/>
                <a:latin typeface="Corbel" pitchFamily="34" charset="0"/>
                <a:ea typeface="+mn-ea"/>
                <a:cs typeface="+mn-cs"/>
              </a:endParaRPr>
            </a:p>
          </p:txBody>
        </p:sp>
        <p:sp>
          <p:nvSpPr>
            <p:cNvPr id="42" name="TextBox 41">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flipH="1">
              <a:off x="3407676" y="2461282"/>
              <a:ext cx="1977943"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алго академия – състезателно програмиране, състезания</a:t>
              </a:r>
              <a:endParaRPr lang="bg-BG" sz="200" noProof="1">
                <a:ln w="0">
                  <a:noFill/>
                </a:ln>
                <a:solidFill>
                  <a:schemeClr val="bg1"/>
                </a:solidFill>
                <a:effectLst/>
              </a:endParaRPr>
            </a:p>
          </p:txBody>
        </p:sp>
        <p:sp>
          <p:nvSpPr>
            <p:cNvPr id="43" name="TextBox 42">
              <a:hlinkClick r:id="rId14" tooltip="Безплатен ASP.NET курс - уеб програмиране, бази данни, C#, .NET, ASP.NET"/>
            </p:cNvPr>
            <p:cNvSpPr txBox="1"/>
            <p:nvPr/>
          </p:nvSpPr>
          <p:spPr>
            <a:xfrm flipH="1">
              <a:off x="3406019" y="1985429"/>
              <a:ext cx="2181421"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ASP.NET курс - уеб програмиране, бази данни, C#, .NET, ASP.NET</a:t>
              </a:r>
              <a:endParaRPr lang="bg-BG" sz="200" noProof="1">
                <a:ln w="0">
                  <a:noFill/>
                </a:ln>
                <a:solidFill>
                  <a:schemeClr val="bg1"/>
                </a:solidFill>
                <a:effectLst/>
              </a:endParaRPr>
            </a:p>
          </p:txBody>
        </p:sp>
        <p:sp>
          <p:nvSpPr>
            <p:cNvPr id="44" name="TextBox 43">
              <a:hlinkClick r:id="rId15" tooltip="Софтуерна академия на Телерик - безплатни курсове и уроци по програмиране"/>
            </p:cNvPr>
            <p:cNvSpPr txBox="1"/>
            <p:nvPr/>
          </p:nvSpPr>
          <p:spPr>
            <a:xfrm flipH="1">
              <a:off x="1504800" y="1717933"/>
              <a:ext cx="1901159" cy="1210412"/>
            </a:xfrm>
            <a:prstGeom prst="rect">
              <a:avLst/>
            </a:prstGeom>
            <a:grpFill/>
          </p:spPr>
          <p:txBody>
            <a:bodyPr wrap="none" rtlCol="0">
              <a:spAutoFit/>
            </a:bodyPr>
            <a:lstStyle>
              <a:defPPr>
                <a:defRPr lang="en-US"/>
              </a:defPPr>
              <a:lvl1pPr>
                <a:defRPr sz="1200"/>
              </a:lvl1pPr>
            </a:lstStyle>
            <a:p>
              <a:pPr lvl="0" algn="l"/>
              <a:r>
                <a:rPr lang="bg-BG" sz="200" noProof="1" smtClean="0">
                  <a:ln w="0">
                    <a:noFill/>
                  </a:ln>
                  <a:solidFill>
                    <a:schemeClr val="bg1"/>
                  </a:solidFill>
                  <a:effectLst/>
                </a:rPr>
                <a:t>курсове и уроци по </a:t>
              </a:r>
              <a:r>
                <a:rPr lang="bg-BG" sz="200" kern="1200" noProof="1" smtClean="0">
                  <a:ln w="0">
                    <a:noFill/>
                  </a:ln>
                  <a:solidFill>
                    <a:schemeClr val="bg1"/>
                  </a:solidFill>
                  <a:effectLst/>
                  <a:latin typeface="Corbel" pitchFamily="34" charset="0"/>
                  <a:ea typeface="+mn-ea"/>
                  <a:cs typeface="+mn-cs"/>
                </a:rPr>
                <a:t>програмиране – Телерик академия</a:t>
              </a:r>
              <a:endParaRPr lang="bg-BG" sz="200" kern="1200" noProof="1">
                <a:ln w="0">
                  <a:noFill/>
                </a:ln>
                <a:solidFill>
                  <a:schemeClr val="bg1"/>
                </a:solidFill>
                <a:effectLst/>
                <a:latin typeface="Corbel" pitchFamily="34" charset="0"/>
                <a:ea typeface="+mn-ea"/>
                <a:cs typeface="+mn-cs"/>
              </a:endParaRPr>
            </a:p>
          </p:txBody>
        </p:sp>
        <p:sp>
          <p:nvSpPr>
            <p:cNvPr id="45" name="TextBox 44">
              <a:hlinkClick r:id="rId16" tooltip="Безплатен курс &quot;Разработка на мобилни приложения&quot; - iPhone, Android, Windows Phone, PhoneGap, HTML5, jQuery, AJAX"/>
            </p:cNvPr>
            <p:cNvSpPr txBox="1"/>
            <p:nvPr/>
          </p:nvSpPr>
          <p:spPr>
            <a:xfrm flipH="1">
              <a:off x="3404043" y="2718405"/>
              <a:ext cx="2058568" cy="1210412"/>
            </a:xfrm>
            <a:prstGeom prst="rect">
              <a:avLst/>
            </a:prstGeom>
            <a:grpFill/>
          </p:spPr>
          <p:txBody>
            <a:bodyPr wrap="none" rtlCol="0">
              <a:spAutoFit/>
            </a:bodyPr>
            <a:lstStyle>
              <a:defPPr>
                <a:defRPr lang="en-US"/>
              </a:defPPr>
              <a:lvl1pPr lvl="0">
                <a:defRPr sz="1200"/>
              </a:lvl1pPr>
            </a:lstStyle>
            <a:p>
              <a:pPr lvl="0"/>
              <a:r>
                <a:rPr lang="bg-BG" sz="200" noProof="1" smtClean="0">
                  <a:ln w="0">
                    <a:noFill/>
                  </a:ln>
                  <a:solidFill>
                    <a:schemeClr val="bg1"/>
                  </a:solidFill>
                  <a:effectLst/>
                </a:rPr>
                <a:t>курс мобилни приложения с iPhone, Android, WP7, PhoneGap</a:t>
              </a:r>
              <a:endParaRPr lang="bg-BG" sz="200" noProof="1">
                <a:ln w="0">
                  <a:noFill/>
                </a:ln>
                <a:solidFill>
                  <a:schemeClr val="bg1"/>
                </a:solidFill>
                <a:effectLst/>
              </a:endParaRPr>
            </a:p>
          </p:txBody>
        </p:sp>
        <p:sp>
          <p:nvSpPr>
            <p:cNvPr id="46" name="TextBox 45">
              <a:hlinkClick r:id="rId17" tooltip="Free C# Programming Book by Svetlin Nakov - безплатна C# книга от Светлин Наков, книга C#, книга Java, безплатна книга"/>
            </p:cNvPr>
            <p:cNvSpPr txBox="1"/>
            <p:nvPr/>
          </p:nvSpPr>
          <p:spPr>
            <a:xfrm flipH="1">
              <a:off x="1440317" y="3117785"/>
              <a:ext cx="1901159" cy="1210412"/>
            </a:xfrm>
            <a:prstGeom prst="rect">
              <a:avLst/>
            </a:prstGeom>
            <a:grpFill/>
          </p:spPr>
          <p:txBody>
            <a:bodyPr wrap="none" rtlCol="0">
              <a:spAutoFit/>
            </a:bodyPr>
            <a:lstStyle/>
            <a:p>
              <a:r>
                <a:rPr lang="bg-BG" sz="200" kern="1200" noProof="1" smtClean="0">
                  <a:ln w="0">
                    <a:noFill/>
                  </a:ln>
                  <a:solidFill>
                    <a:schemeClr val="bg1"/>
                  </a:solidFill>
                  <a:effectLst/>
                  <a:latin typeface="Corbel" pitchFamily="34" charset="0"/>
                  <a:ea typeface="+mn-ea"/>
                  <a:cs typeface="+mn-cs"/>
                </a:rPr>
                <a:t>free C# book, безплатна книга C#, книга Java, книга C#</a:t>
              </a:r>
              <a:endParaRPr lang="bg-BG" sz="200" kern="1200" noProof="1">
                <a:ln w="0">
                  <a:noFill/>
                </a:ln>
                <a:solidFill>
                  <a:schemeClr val="bg1"/>
                </a:solidFill>
                <a:effectLst/>
                <a:latin typeface="Corbel" pitchFamily="34" charset="0"/>
                <a:ea typeface="+mn-ea"/>
                <a:cs typeface="+mn-cs"/>
              </a:endParaRPr>
            </a:p>
          </p:txBody>
        </p:sp>
        <p:sp>
          <p:nvSpPr>
            <p:cNvPr id="47" name="TextBox 46">
              <a:hlinkClick r:id="rId18" tooltip="Дончо Минков - сайт за програмиране"/>
            </p:cNvPr>
            <p:cNvSpPr txBox="1"/>
            <p:nvPr/>
          </p:nvSpPr>
          <p:spPr>
            <a:xfrm flipH="1">
              <a:off x="3401370" y="2963513"/>
              <a:ext cx="1475012"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Дончо Минков - сайт за програмиране</a:t>
              </a:r>
              <a:endParaRPr lang="bg-BG" sz="200" noProof="1">
                <a:ln w="0">
                  <a:noFill/>
                </a:ln>
                <a:solidFill>
                  <a:schemeClr val="bg1"/>
                </a:solidFill>
              </a:endParaRPr>
            </a:p>
          </p:txBody>
        </p:sp>
        <p:sp>
          <p:nvSpPr>
            <p:cNvPr id="48" name="TextBox 47">
              <a:hlinkClick r:id="rId19" tooltip="Николай Костов - блог за програмиране"/>
            </p:cNvPr>
            <p:cNvSpPr txBox="1"/>
            <p:nvPr/>
          </p:nvSpPr>
          <p:spPr>
            <a:xfrm flipH="1">
              <a:off x="3401423" y="3217864"/>
              <a:ext cx="1513403" cy="1210412"/>
            </a:xfrm>
            <a:prstGeom prst="rect">
              <a:avLst/>
            </a:prstGeom>
            <a:grpFill/>
          </p:spPr>
          <p:txBody>
            <a:bodyPr wrap="none" rtlCol="0">
              <a:spAutoFit/>
            </a:bodyPr>
            <a:lstStyle/>
            <a:p>
              <a:pPr algn="l"/>
              <a:r>
                <a:rPr lang="bg-BG" sz="200" kern="1200" noProof="1" smtClean="0">
                  <a:ln w="0">
                    <a:noFill/>
                  </a:ln>
                  <a:solidFill>
                    <a:schemeClr val="bg1"/>
                  </a:solidFill>
                  <a:effectLst/>
                  <a:latin typeface="Corbel" pitchFamily="34" charset="0"/>
                  <a:ea typeface="+mn-ea"/>
                  <a:cs typeface="+mn-cs"/>
                </a:rPr>
                <a:t>Николай Костов - блог за програмиране</a:t>
              </a:r>
              <a:endParaRPr lang="bg-BG" sz="200" kern="1200" noProof="1">
                <a:ln w="0">
                  <a:noFill/>
                </a:ln>
                <a:solidFill>
                  <a:schemeClr val="bg1"/>
                </a:solidFill>
                <a:effectLst/>
                <a:latin typeface="Corbel" pitchFamily="34" charset="0"/>
                <a:ea typeface="+mn-ea"/>
                <a:cs typeface="+mn-cs"/>
              </a:endParaRPr>
            </a:p>
          </p:txBody>
        </p:sp>
        <p:sp>
          <p:nvSpPr>
            <p:cNvPr id="49" name="TextBox 48">
              <a:hlinkClick r:id="rId20" tooltip="безплатен C# курс в софтуерната академия на Наков"/>
            </p:cNvPr>
            <p:cNvSpPr txBox="1"/>
            <p:nvPr/>
          </p:nvSpPr>
          <p:spPr>
            <a:xfrm flipH="1">
              <a:off x="3398080" y="3548402"/>
              <a:ext cx="1359837" cy="1210412"/>
            </a:xfrm>
            <a:prstGeom prst="rect">
              <a:avLst/>
            </a:prstGeom>
            <a:grpFill/>
          </p:spPr>
          <p:txBody>
            <a:bodyPr wrap="none" rtlCol="0">
              <a:spAutoFit/>
            </a:bodyPr>
            <a:lstStyle>
              <a:defPPr>
                <a:defRPr lang="en-US"/>
              </a:defPPr>
              <a:lvl1pPr>
                <a:defRPr sz="1600">
                  <a:ln w="0">
                    <a:solidFill>
                      <a:schemeClr val="tx1"/>
                    </a:solidFill>
                  </a:ln>
                  <a:effectLst/>
                </a:defRPr>
              </a:lvl1pPr>
            </a:lstStyle>
            <a:p>
              <a:pPr lvl="0"/>
              <a:r>
                <a:rPr lang="bg-BG" sz="200" noProof="1" smtClean="0">
                  <a:ln w="0">
                    <a:noFill/>
                  </a:ln>
                  <a:solidFill>
                    <a:schemeClr val="bg1"/>
                  </a:solidFill>
                </a:rPr>
                <a:t>C# курс, програмиране, безплатно</a:t>
              </a:r>
              <a:endParaRPr lang="bg-BG" sz="200" noProof="1">
                <a:ln w="0">
                  <a:noFill/>
                </a:ln>
                <a:solidFill>
                  <a:schemeClr val="bg1"/>
                </a:solidFill>
              </a:endParaRPr>
            </a:p>
          </p:txBody>
        </p:sp>
      </p:grpSp>
      <p:sp>
        <p:nvSpPr>
          <p:cNvPr id="7" name="Title 1"/>
          <p:cNvSpPr>
            <a:spLocks noGrp="1"/>
          </p:cNvSpPr>
          <p:nvPr>
            <p:ph type="title" hasCustomPrompt="1"/>
          </p:nvPr>
        </p:nvSpPr>
        <p:spPr>
          <a:xfrm>
            <a:off x="1828800" y="152400"/>
            <a:ext cx="7086600" cy="8382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9" name="TextBox 8">
            <a:hlinkClick r:id="rId2" tooltip="Форум за програмиране и уеб дизайн - дискусии, съвети, въпроси и отговори @ Софтуерна академия на Телерик"/>
          </p:cNvPr>
          <p:cNvSpPr txBox="1"/>
          <p:nvPr/>
        </p:nvSpPr>
        <p:spPr>
          <a:xfrm rot="12041701" flipH="1">
            <a:off x="7471619" y="3840481"/>
            <a:ext cx="890352"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b="1" dirty="0" smtClean="0">
                <a:solidFill>
                  <a:schemeClr val="tx1">
                    <a:lumMod val="75000"/>
                  </a:schemeClr>
                </a:solidFill>
                <a:effectLst>
                  <a:reflection blurRad="6350" stA="55000" endA="300" endPos="45500" dir="5400000" sy="-100000" algn="bl" rotWithShape="0"/>
                </a:effectLst>
              </a:rPr>
              <a:t>?</a:t>
            </a:r>
            <a:endParaRPr lang="en-US" sz="9600" b="1" dirty="0">
              <a:solidFill>
                <a:schemeClr val="tx1">
                  <a:lumMod val="75000"/>
                </a:schemeClr>
              </a:solidFill>
              <a:effectLst>
                <a:reflection blurRad="6350" stA="55000" endA="300" endPos="45500" dir="5400000" sy="-100000" algn="bl" rotWithShape="0"/>
              </a:effectLst>
            </a:endParaRPr>
          </a:p>
        </p:txBody>
      </p:sp>
      <p:sp>
        <p:nvSpPr>
          <p:cNvPr id="11" name="TextBox 10">
            <a:hlinkClick r:id="rId4" tooltip="Програмиране за деца - безплатно в Телерик кидс академия"/>
          </p:cNvPr>
          <p:cNvSpPr txBox="1"/>
          <p:nvPr/>
        </p:nvSpPr>
        <p:spPr>
          <a:xfrm rot="9535351" flipH="1">
            <a:off x="923387" y="1861198"/>
            <a:ext cx="673363" cy="1446550"/>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12" name="TextBox 11">
            <a:hlinkClick r:id="rId5" tooltip="Безплатен SEO курс - оптимизация за търсачки, уроци по SEO"/>
          </p:cNvPr>
          <p:cNvSpPr txBox="1"/>
          <p:nvPr/>
        </p:nvSpPr>
        <p:spPr>
          <a:xfrm rot="16938170" flipH="1">
            <a:off x="4905823" y="1031967"/>
            <a:ext cx="859648" cy="1862048"/>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3" name="TextBox 12">
            <a:hlinkClick r:id="rId6" tooltip="Безплатен курс &quot;Уеб дизайн с HTML, CSS и JavaScript&quot; - уроци по правене на уеб сайтове, HTML, CSS, Photoshop, JavaScript и CMS системи"/>
          </p:cNvPr>
          <p:cNvSpPr txBox="1"/>
          <p:nvPr/>
        </p:nvSpPr>
        <p:spPr>
          <a:xfrm rot="19836951" flipH="1">
            <a:off x="7379011" y="1495156"/>
            <a:ext cx="949687" cy="2062103"/>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28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28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4" name="TextBox 13">
            <a:hlinkClick r:id="rId7" tooltip="Училищна софтуерна академия - безплатни уроци по програмиране и уеб дизайн"/>
          </p:cNvPr>
          <p:cNvSpPr txBox="1"/>
          <p:nvPr/>
        </p:nvSpPr>
        <p:spPr>
          <a:xfrm rot="2233443" flipH="1">
            <a:off x="2139219" y="940067"/>
            <a:ext cx="445351" cy="954107"/>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5" name="TextBox 14">
            <a:hlinkClick r:id="rId8" tooltip="Безплатен курс &quot;Програмиране с ASP.NET MVC&quot; - уеб технологии, бази данни, C#, .NET, ASP.NET MVC"/>
          </p:cNvPr>
          <p:cNvSpPr txBox="1"/>
          <p:nvPr/>
        </p:nvSpPr>
        <p:spPr>
          <a:xfrm rot="8530737" flipH="1">
            <a:off x="4757101" y="472261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6" name="TextBox 15">
            <a:hlinkClick r:id="rId9" tooltip="Безплатен курс &quot;Разработка на софтуер в Cloud среда&quot; - AppEngine, AWS, Azure"/>
          </p:cNvPr>
          <p:cNvSpPr txBox="1"/>
          <p:nvPr/>
        </p:nvSpPr>
        <p:spPr>
          <a:xfrm rot="12627025" flipH="1">
            <a:off x="2910498" y="4405709"/>
            <a:ext cx="386488"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7" name="TextBox 16">
            <a:hlinkClick r:id="rId10" tooltip="BG Coder - онлайн състезателна система - тренировки за състезания по програмиране - online judge"/>
          </p:cNvPr>
          <p:cNvSpPr txBox="1"/>
          <p:nvPr/>
        </p:nvSpPr>
        <p:spPr>
          <a:xfrm rot="1186146" flipH="1">
            <a:off x="6185958"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8" name="TextBox 17">
            <a:hlinkClick r:id="rId11" tooltip="Светлин Наков - курсове и уроци по програмиране, уеб дизайн, книги, обучения - безплатно"/>
          </p:cNvPr>
          <p:cNvSpPr txBox="1"/>
          <p:nvPr/>
        </p:nvSpPr>
        <p:spPr>
          <a:xfrm rot="19460650" flipH="1">
            <a:off x="3150207" y="1979503"/>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9" name="TextBox 18">
            <a:hlinkClick r:id="rId12" tooltip="Безплатен курс &quot;Качествен програмен код&quot;"/>
          </p:cNvPr>
          <p:cNvSpPr txBox="1"/>
          <p:nvPr/>
        </p:nvSpPr>
        <p:spPr>
          <a:xfrm rot="18277140" flipH="1">
            <a:off x="405235" y="3272338"/>
            <a:ext cx="413607"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20" name="TextBox 19">
            <a:hlinkClick r:id="rId13" tooltip="Алго академия - Академия по алгоритмично програмиране - безплатни уроци по алгоритми и структури от данни, състезателно програмиране и състезания"/>
          </p:cNvPr>
          <p:cNvSpPr txBox="1"/>
          <p:nvPr/>
        </p:nvSpPr>
        <p:spPr>
          <a:xfrm rot="18695734" flipH="1">
            <a:off x="3127408" y="5396301"/>
            <a:ext cx="548101" cy="1015663"/>
          </a:xfrm>
          <a:prstGeom prst="rect">
            <a:avLst/>
          </a:prstGeom>
          <a:noFill/>
        </p:spPr>
        <p:txBody>
          <a:bodyPr wrap="square" rtlCol="0">
            <a:spAutoFit/>
          </a:bodyPr>
          <a:lstStyle/>
          <a:p>
            <a:r>
              <a:rPr lang="en-US" sz="6000"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a:t>
            </a:r>
            <a:endParaRPr lang="en-US" sz="6000"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endParaRPr>
          </a:p>
        </p:txBody>
      </p:sp>
      <p:sp>
        <p:nvSpPr>
          <p:cNvPr id="21" name="TextBox 20">
            <a:hlinkClick r:id="rId14" tooltip="Безплатен ASP.NET курс - уеб програмиране, бази данни, C#, .NET, ASP.NET"/>
          </p:cNvPr>
          <p:cNvSpPr txBox="1"/>
          <p:nvPr/>
        </p:nvSpPr>
        <p:spPr>
          <a:xfrm rot="10134629" flipH="1">
            <a:off x="6730680" y="5522529"/>
            <a:ext cx="444390" cy="707886"/>
          </a:xfrm>
          <a:prstGeom prst="rect">
            <a:avLst/>
          </a:prstGeom>
          <a:noFill/>
        </p:spPr>
        <p:txBody>
          <a:bodyPr wrap="square" rtlCol="0">
            <a:spAutoFit/>
            <a:scene3d>
              <a:camera prst="orthographicFront"/>
              <a:lightRig rig="threePt" dir="t"/>
            </a:scene3d>
            <a:sp3d extrusionH="57150">
              <a:bevelT w="38100" h="38100"/>
            </a:sp3d>
          </a:bodyPr>
          <a:lstStyle/>
          <a:p>
            <a:r>
              <a:rPr lang="en-US" sz="4000" dirty="0" smtClean="0">
                <a:solidFill>
                  <a:schemeClr val="accent4">
                    <a:lumMod val="60000"/>
                    <a:lumOff val="40000"/>
                  </a:schemeClr>
                </a:solidFill>
                <a:effectLst>
                  <a:reflection blurRad="6350" stA="55000" endA="300" endPos="45500" dir="5400000" sy="-100000" algn="bl" rotWithShape="0"/>
                </a:effectLst>
              </a:rPr>
              <a:t>?</a:t>
            </a:r>
            <a:endParaRPr lang="en-US" sz="4000" dirty="0">
              <a:solidFill>
                <a:schemeClr val="accent4">
                  <a:lumMod val="60000"/>
                  <a:lumOff val="40000"/>
                </a:schemeClr>
              </a:solidFill>
              <a:effectLst>
                <a:reflection blurRad="6350" stA="55000" endA="300" endPos="45500" dir="5400000" sy="-100000" algn="bl" rotWithShape="0"/>
              </a:effectLst>
            </a:endParaRPr>
          </a:p>
        </p:txBody>
      </p:sp>
      <p:sp>
        <p:nvSpPr>
          <p:cNvPr id="22" name="TextBox 21">
            <a:hlinkClick r:id="rId15" tooltip="Софтуерна академия на Телерик - безплатни курсове и уроци по програмиране"/>
          </p:cNvPr>
          <p:cNvSpPr txBox="1"/>
          <p:nvPr/>
        </p:nvSpPr>
        <p:spPr>
          <a:xfrm rot="12126217" flipH="1">
            <a:off x="559977" y="930479"/>
            <a:ext cx="387894" cy="707886"/>
          </a:xfrm>
          <a:prstGeom prst="rect">
            <a:avLst/>
          </a:prstGeom>
          <a:noFill/>
        </p:spPr>
        <p:txBody>
          <a:bodyPr wrap="square" rtlCol="0">
            <a:spAutoFit/>
            <a:scene3d>
              <a:camera prst="orthographicFront"/>
              <a:lightRig rig="soft" dir="t">
                <a:rot lat="0" lon="0" rev="10800000"/>
              </a:lightRig>
            </a:scene3d>
            <a:sp3d>
              <a:bevelT w="27940" h="12700"/>
              <a:contourClr>
                <a:srgbClr val="DDDDDD"/>
              </a:contourClr>
            </a:sp3d>
          </a:bodyPr>
          <a:lstStyle/>
          <a:p>
            <a:r>
              <a:rPr lang="en-US" sz="4000" b="1" spc="150" dirty="0" smtClean="0">
                <a:ln w="11430"/>
                <a:solidFill>
                  <a:schemeClr val="accent4">
                    <a:lumMod val="60000"/>
                    <a:lumOff val="40000"/>
                  </a:schemeClr>
                </a:solidFill>
                <a:effectLst>
                  <a:outerShdw blurRad="25400" algn="tl" rotWithShape="0">
                    <a:srgbClr val="000000">
                      <a:alpha val="43000"/>
                    </a:srgbClr>
                  </a:outerShdw>
                </a:effectLst>
              </a:rPr>
              <a:t>?</a:t>
            </a:r>
            <a:endParaRPr lang="en-US" sz="4000" b="1" spc="150" dirty="0">
              <a:ln w="11430"/>
              <a:solidFill>
                <a:schemeClr val="accent4">
                  <a:lumMod val="60000"/>
                  <a:lumOff val="40000"/>
                </a:schemeClr>
              </a:solidFill>
              <a:effectLst>
                <a:outerShdw blurRad="25400" algn="tl" rotWithShape="0">
                  <a:srgbClr val="000000">
                    <a:alpha val="43000"/>
                  </a:srgbClr>
                </a:outerShdw>
              </a:effectLst>
            </a:endParaRPr>
          </a:p>
        </p:txBody>
      </p:sp>
      <p:sp>
        <p:nvSpPr>
          <p:cNvPr id="23" name="TextBox 22">
            <a:hlinkClick r:id="rId16" tooltip="Безплатен курс &quot;Разработка на мобилни приложения&quot; - iPhone, Android, Windows Phone, PhoneGap, HTML5, jQuery, AJAX"/>
          </p:cNvPr>
          <p:cNvSpPr txBox="1"/>
          <p:nvPr/>
        </p:nvSpPr>
        <p:spPr>
          <a:xfrm rot="20840689" flipH="1">
            <a:off x="8186733" y="5517703"/>
            <a:ext cx="357408" cy="646331"/>
          </a:xfrm>
          <a:prstGeom prst="rect">
            <a:avLst/>
          </a:prstGeom>
          <a:noFill/>
        </p:spPr>
        <p:txBody>
          <a:bodyPr wrap="square" rtlCol="0">
            <a:spAutoFit/>
          </a:bodyPr>
          <a:lstStyle/>
          <a:p>
            <a:r>
              <a:rPr lang="en-US" sz="3600" b="1" dirty="0" smtClean="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rPr>
              <a:t>?</a:t>
            </a:r>
            <a:endParaRPr lang="en-US" sz="4000" b="1" dirty="0">
              <a:ln w="19050">
                <a:solidFill>
                  <a:schemeClr val="accent4">
                    <a:lumMod val="75000"/>
                    <a:alpha val="50000"/>
                  </a:schemeClr>
                </a:solidFill>
                <a:prstDash val="solid"/>
                <a:miter lim="800000"/>
              </a:ln>
              <a:solidFill>
                <a:schemeClr val="accent4">
                  <a:lumMod val="20000"/>
                  <a:lumOff val="80000"/>
                  <a:alpha val="25000"/>
                </a:schemeClr>
              </a:solidFill>
              <a:effectLst>
                <a:outerShdw blurRad="25500" dist="23000" dir="7020000" algn="tl">
                  <a:srgbClr val="000000">
                    <a:alpha val="50000"/>
                  </a:srgbClr>
                </a:outerShdw>
              </a:effectLst>
            </a:endParaRPr>
          </a:p>
        </p:txBody>
      </p:sp>
      <p:sp>
        <p:nvSpPr>
          <p:cNvPr id="24" name="TextBox 23">
            <a:hlinkClick r:id="rId17" tooltip="Free C# Programming Book by Svetlin Nakov - безплатна C# книга от Светлин Наков, книга C#, книга Java, безплатна книга"/>
          </p:cNvPr>
          <p:cNvSpPr txBox="1"/>
          <p:nvPr/>
        </p:nvSpPr>
        <p:spPr>
          <a:xfrm rot="15426793" flipH="1">
            <a:off x="1145826" y="4072255"/>
            <a:ext cx="369652" cy="769441"/>
          </a:xfrm>
          <a:prstGeom prst="rect">
            <a:avLst/>
          </a:prstGeom>
          <a:noFill/>
        </p:spPr>
        <p:txBody>
          <a:bodyPr wrap="square" rtlCol="0">
            <a:spAutoFit/>
            <a:scene3d>
              <a:camera prst="orthographicFront"/>
              <a:lightRig rig="threePt" dir="t"/>
            </a:scene3d>
            <a:sp3d extrusionH="57150">
              <a:bevelT w="38100" h="38100"/>
            </a:sp3d>
          </a:bodyPr>
          <a:lstStyle/>
          <a:p>
            <a:r>
              <a:rPr lang="en-US" sz="4400" dirty="0" smtClean="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rPr>
              <a:t>?</a:t>
            </a:r>
            <a:endParaRPr lang="en-US" sz="4400" dirty="0">
              <a:ln>
                <a:solidFill>
                  <a:schemeClr val="accent2">
                    <a:lumMod val="40000"/>
                    <a:lumOff val="60000"/>
                  </a:schemeClr>
                </a:solidFill>
              </a:ln>
              <a:solidFill>
                <a:schemeClr val="accent6">
                  <a:lumMod val="60000"/>
                  <a:lumOff val="40000"/>
                </a:schemeClr>
              </a:solidFill>
              <a:effectLst>
                <a:reflection blurRad="6350" stA="55000" endA="300" endPos="45500" dir="5400000" sy="-100000" algn="bl" rotWithShape="0"/>
              </a:effectLst>
            </a:endParaRPr>
          </a:p>
        </p:txBody>
      </p:sp>
      <p:sp>
        <p:nvSpPr>
          <p:cNvPr id="25" name="TextBox 24">
            <a:hlinkClick r:id="rId18" tooltip="Дончо Минков - сайт за програмиране"/>
          </p:cNvPr>
          <p:cNvSpPr txBox="1"/>
          <p:nvPr/>
        </p:nvSpPr>
        <p:spPr>
          <a:xfrm rot="11071760" flipH="1">
            <a:off x="6518175" y="1140358"/>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dirty="0" smtClean="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rPr>
              <a:t>?</a:t>
            </a:r>
            <a:endParaRPr lang="en-US" sz="2800" dirty="0">
              <a:ln>
                <a:solidFill>
                  <a:schemeClr val="tx1">
                    <a:lumMod val="75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6" name="TextBox 25">
            <a:hlinkClick r:id="rId19" tooltip="Николай Костов - блог за програмиране"/>
          </p:cNvPr>
          <p:cNvSpPr txBox="1"/>
          <p:nvPr/>
        </p:nvSpPr>
        <p:spPr>
          <a:xfrm rot="300526" flipH="1">
            <a:off x="3902297" y="1278821"/>
            <a:ext cx="345408" cy="523220"/>
          </a:xfrm>
          <a:prstGeom prst="rect">
            <a:avLst/>
          </a:prstGeom>
          <a:noFill/>
        </p:spPr>
        <p:txBody>
          <a:bodyPr wrap="square" rtlCol="0">
            <a:spAutoFit/>
            <a:scene3d>
              <a:camera prst="orthographicFront"/>
              <a:lightRig rig="threePt" dir="t"/>
            </a:scene3d>
            <a:sp3d extrusionH="57150">
              <a:bevelT w="38100" h="38100"/>
            </a:sp3d>
          </a:bodyPr>
          <a:lstStyle/>
          <a:p>
            <a:r>
              <a:rPr lang="en-US" sz="2800" b="1" dirty="0" smtClean="0">
                <a:ln w="31550" cmpd="sng">
                  <a:solidFill>
                    <a:schemeClr val="tx2">
                      <a:lumMod val="20000"/>
                      <a:lumOff val="80000"/>
                    </a:schemeClr>
                  </a:solidFill>
                  <a:prstDash val="solid"/>
                </a:ln>
                <a:solidFill>
                  <a:schemeClr val="tx1">
                    <a:lumMod val="20000"/>
                    <a:lumOff val="80000"/>
                  </a:schemeClr>
                </a:solidFill>
                <a:effectLst>
                  <a:outerShdw blurRad="50800" dist="40000" dir="5400000" algn="tl" rotWithShape="0">
                    <a:srgbClr val="000000">
                      <a:shade val="5000"/>
                      <a:satMod val="120000"/>
                      <a:alpha val="33000"/>
                    </a:srgbClr>
                  </a:outerShdw>
                </a:effectLst>
              </a:rPr>
              <a:t>?</a:t>
            </a:r>
            <a:endParaRPr lang="en-US" sz="2800" dirty="0">
              <a:ln w="31550" cmpd="sng">
                <a:solidFill>
                  <a:schemeClr val="tx2">
                    <a:lumMod val="20000"/>
                    <a:lumOff val="80000"/>
                  </a:schemeClr>
                </a:solidFill>
                <a:prstDash val="solid"/>
              </a:ln>
              <a:solidFill>
                <a:schemeClr val="tx1">
                  <a:lumMod val="20000"/>
                  <a:lumOff val="80000"/>
                </a:schemeClr>
              </a:solidFill>
              <a:effectLst>
                <a:reflection blurRad="6350" stA="55000" endA="300" endPos="45500" dir="5400000" sy="-100000" algn="bl" rotWithShape="0"/>
              </a:effectLst>
            </a:endParaRPr>
          </a:p>
        </p:txBody>
      </p:sp>
      <p:sp>
        <p:nvSpPr>
          <p:cNvPr id="27" name="TextBox 26">
            <a:hlinkClick r:id="rId20" tooltip="C# курс - програмиране, уроци, видео, лекции от Наков"/>
          </p:cNvPr>
          <p:cNvSpPr txBox="1"/>
          <p:nvPr/>
        </p:nvSpPr>
        <p:spPr>
          <a:xfrm rot="2086872" flipH="1">
            <a:off x="8330354" y="1359229"/>
            <a:ext cx="444390" cy="584775"/>
          </a:xfrm>
          <a:prstGeom prst="rect">
            <a:avLst/>
          </a:prstGeom>
          <a:noFill/>
        </p:spPr>
        <p:txBody>
          <a:bodyPr wrap="square" rtlCol="0">
            <a:spAutoFit/>
            <a:scene3d>
              <a:camera prst="orthographicFront"/>
              <a:lightRig rig="threePt" dir="t"/>
            </a:scene3d>
            <a:sp3d extrusionH="57150">
              <a:bevelT w="38100" h="38100"/>
            </a:sp3d>
          </a:bodyPr>
          <a:lstStyle/>
          <a:p>
            <a:r>
              <a:rPr lang="en-US" sz="3200" dirty="0" smtClean="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rPr>
              <a:t>?</a:t>
            </a:r>
            <a:endParaRPr lang="en-US" sz="3200" dirty="0">
              <a:ln>
                <a:solidFill>
                  <a:schemeClr val="accent1">
                    <a:lumMod val="40000"/>
                    <a:lumOff val="60000"/>
                  </a:schemeClr>
                </a:solidFill>
              </a:ln>
              <a:solidFill>
                <a:schemeClr val="accent4">
                  <a:lumMod val="60000"/>
                  <a:lumOff val="40000"/>
                </a:schemeClr>
              </a:solidFill>
              <a:effectLst>
                <a:reflection blurRad="6350" stA="55000" endA="300" endPos="45500" dir="5400000" sy="-100000" algn="bl" rotWithShape="0"/>
              </a:effectLst>
            </a:endParaRPr>
          </a:p>
        </p:txBody>
      </p:sp>
      <p:sp>
        <p:nvSpPr>
          <p:cNvPr id="28" name="Rectangle 27"/>
          <p:cNvSpPr/>
          <p:nvPr/>
        </p:nvSpPr>
        <p:spPr>
          <a:xfrm>
            <a:off x="1828800" y="2903716"/>
            <a:ext cx="5486400" cy="1261884"/>
          </a:xfrm>
          <a:prstGeom prst="rect">
            <a:avLst/>
          </a:prstGeom>
        </p:spPr>
        <p:txBody>
          <a:bodyPr wrap="none" lIns="0" tIns="0" rIns="0" bIns="0" anchor="ctr" anchorCtr="0">
            <a:noAutofit/>
            <a:scene3d>
              <a:camera prst="orthographicFront"/>
              <a:lightRig rig="soft" dir="t">
                <a:rot lat="0" lon="0" rev="10800000"/>
              </a:lightRig>
            </a:scene3d>
            <a:sp3d>
              <a:bevelT w="27940" h="12700"/>
              <a:contourClr>
                <a:srgbClr val="DDDDDD"/>
              </a:contourClr>
            </a:sp3d>
          </a:bodyPr>
          <a:lstStyle/>
          <a:p>
            <a:pPr marL="0" lvl="0" indent="0" algn="ctr" eaLnBrk="0" hangingPunct="0">
              <a:lnSpc>
                <a:spcPct val="100000"/>
              </a:lnSpc>
              <a:spcBef>
                <a:spcPts val="0"/>
              </a:spcBef>
              <a:spcAft>
                <a:spcPts val="0"/>
              </a:spcAft>
              <a:buClr>
                <a:schemeClr val="accent5">
                  <a:lumMod val="40000"/>
                  <a:lumOff val="60000"/>
                </a:schemeClr>
              </a:buClr>
              <a:buSzPct val="70000"/>
              <a:buFont typeface="Wingdings 2" pitchFamily="18" charset="2"/>
              <a:buNone/>
            </a:pPr>
            <a:r>
              <a:rPr lang="en-US" sz="7600" b="1" spc="150" noProof="0" dirty="0" smtClean="0">
                <a:ln w="11430"/>
                <a:solidFill>
                  <a:schemeClr val="tx1">
                    <a:lumMod val="40000"/>
                    <a:lumOff val="60000"/>
                  </a:schemeClr>
                </a:solidFill>
                <a:effectLst>
                  <a:outerShdw blurRad="25400" algn="tl" rotWithShape="0">
                    <a:srgbClr val="000000">
                      <a:alpha val="43000"/>
                    </a:srgbClr>
                  </a:outerShdw>
                </a:effectLst>
                <a:latin typeface="+mn-lt"/>
              </a:rPr>
              <a:t>Questions?</a:t>
            </a:r>
            <a:endParaRPr lang="en-US" sz="7600" b="1" spc="150" dirty="0">
              <a:ln w="11430"/>
              <a:solidFill>
                <a:schemeClr val="tx1">
                  <a:lumMod val="40000"/>
                  <a:lumOff val="60000"/>
                </a:schemeClr>
              </a:solidFill>
              <a:effectLst>
                <a:outerShdw blurRad="25400" algn="tl" rotWithShape="0">
                  <a:srgbClr val="000000">
                    <a:alpha val="43000"/>
                  </a:srgbClr>
                </a:outerShdw>
              </a:effectLst>
              <a:latin typeface="+mn-lt"/>
            </a:endParaRPr>
          </a:p>
        </p:txBody>
      </p:sp>
      <p:sp>
        <p:nvSpPr>
          <p:cNvPr id="29" name="Text Placeholder 29"/>
          <p:cNvSpPr>
            <a:spLocks noGrp="1"/>
          </p:cNvSpPr>
          <p:nvPr>
            <p:ph type="body" sz="quarter" idx="10" hasCustomPrompt="1"/>
          </p:nvPr>
        </p:nvSpPr>
        <p:spPr>
          <a:xfrm>
            <a:off x="6807132" y="6400800"/>
            <a:ext cx="2218556" cy="369332"/>
          </a:xfrm>
          <a:prstGeom prst="rect">
            <a:avLst/>
          </a:prstGeom>
        </p:spPr>
        <p:txBody>
          <a:bodyPr wrap="none">
            <a:spAutoFit/>
          </a:bodyPr>
          <a:lstStyle>
            <a:lvl1pPr marL="0" indent="0" algn="r">
              <a:buNone/>
              <a:defRPr sz="1800"/>
            </a:lvl1pPr>
          </a:lstStyle>
          <a:p>
            <a:pPr lvl="0"/>
            <a:r>
              <a:rPr lang="en-US" dirty="0" smtClean="0"/>
              <a:t>Course web site URL</a:t>
            </a:r>
            <a:endParaRPr lang="en-US" dirty="0"/>
          </a:p>
        </p:txBody>
      </p:sp>
      <p:sp>
        <p:nvSpPr>
          <p:cNvPr id="10" name="TextBox 9">
            <a:hlinkClick r:id="rId3" tooltip="Курсове и уроци по програмиране, уеб дизайн, разработка на софтуер и информационни технологии - лекции, видео уроци, обучения - безплатно"/>
          </p:cNvPr>
          <p:cNvSpPr txBox="1"/>
          <p:nvPr/>
        </p:nvSpPr>
        <p:spPr>
          <a:xfrm rot="2456848" flipH="1">
            <a:off x="968763" y="4970087"/>
            <a:ext cx="859648" cy="1569660"/>
          </a:xfrm>
          <a:prstGeom prst="rect">
            <a:avLst/>
          </a:prstGeom>
          <a:noFill/>
        </p:spPr>
        <p:txBody>
          <a:bodyPr wrap="square" rtlCol="0">
            <a:spAutoFit/>
            <a:scene3d>
              <a:camera prst="orthographicFront"/>
              <a:lightRig rig="threePt" dir="t"/>
            </a:scene3d>
            <a:sp3d extrusionH="57150">
              <a:bevelT w="38100" h="38100"/>
            </a:sp3d>
          </a:bodyPr>
          <a:lstStyle/>
          <a:p>
            <a:pPr>
              <a:lnSpc>
                <a:spcPct val="80000"/>
              </a:lnSpc>
            </a:pPr>
            <a:r>
              <a:rPr lang="en-US" sz="12000" b="1" dirty="0" smtClean="0">
                <a:solidFill>
                  <a:srgbClr val="FFBF8B"/>
                </a:solidFill>
                <a:effectLst>
                  <a:reflection blurRad="6350" stA="55000" endA="300" endPos="45500" dir="5400000" sy="-100000" algn="bl" rotWithShape="0"/>
                </a:effectLst>
                <a:latin typeface="Cambria" pitchFamily="18" charset="0"/>
              </a:rPr>
              <a:t>?</a:t>
            </a:r>
            <a:endParaRPr lang="en-US" sz="12000" b="1" dirty="0">
              <a:solidFill>
                <a:srgbClr val="FFBF8B"/>
              </a:solidFill>
              <a:effectLst>
                <a:reflection blurRad="6350" stA="55000" endA="300" endPos="45500" dir="5400000" sy="-100000" algn="bl" rotWithShape="0"/>
              </a:effectLst>
              <a:latin typeface="Cambria" pitchFamily="18" charset="0"/>
            </a:endParaRPr>
          </a:p>
        </p:txBody>
      </p:sp>
    </p:spTree>
    <p:extLst>
      <p:ext uri="{BB962C8B-B14F-4D97-AF65-F5344CB8AC3E}">
        <p14:creationId xmlns:p14="http://schemas.microsoft.com/office/powerpoint/2010/main" val="1894713476"/>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cSld name="1_Questions Slide">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1828800" y="152400"/>
            <a:ext cx="7086600" cy="914400"/>
          </a:xfrm>
          <a:prstGeom prst="rect">
            <a:avLst/>
          </a:prstGeom>
        </p:spPr>
        <p:txBody>
          <a:bodyPr anchor="ctr" anchorCtr="0">
            <a:noAutofit/>
          </a:bodyPr>
          <a:lstStyle>
            <a:lvl1pPr algn="r" rtl="0" eaLnBrk="0" fontAlgn="base" hangingPunct="0">
              <a:lnSpc>
                <a:spcPts val="4000"/>
              </a:lnSpc>
              <a:spcBef>
                <a:spcPct val="0"/>
              </a:spcBef>
              <a:spcAft>
                <a:spcPct val="0"/>
              </a:spcAft>
              <a:defRPr lang="en-US" sz="4000" b="1" kern="1200" baseline="0" dirty="0">
                <a:ln w="500">
                  <a:noFill/>
                </a:ln>
                <a:solidFill>
                  <a:schemeClr val="tx2"/>
                </a:solidFill>
                <a:effectLst>
                  <a:outerShdw blurRad="38100" dist="38100" dir="2700000" algn="tl">
                    <a:srgbClr val="000000">
                      <a:alpha val="43137"/>
                    </a:srgbClr>
                  </a:outerShdw>
                  <a:reflection blurRad="12700" stA="20000" endPos="50000" dist="12700" dir="5400000" sy="-100000" algn="bl" rotWithShape="0"/>
                </a:effectLst>
                <a:latin typeface="+mj-lt"/>
                <a:ea typeface="+mj-ea"/>
                <a:cs typeface="+mj-cs"/>
              </a:defRPr>
            </a:lvl1pPr>
          </a:lstStyle>
          <a:p>
            <a:r>
              <a:rPr lang="en-US" dirty="0" smtClean="0"/>
              <a:t>Presentation Title</a:t>
            </a:r>
            <a:endParaRPr lang="en-US" dirty="0"/>
          </a:p>
        </p:txBody>
      </p:sp>
      <p:sp>
        <p:nvSpPr>
          <p:cNvPr id="10" name="TextBox 9"/>
          <p:cNvSpPr txBox="1"/>
          <p:nvPr/>
        </p:nvSpPr>
        <p:spPr>
          <a:xfrm>
            <a:off x="1295400" y="2438402"/>
            <a:ext cx="6400800" cy="2097345"/>
          </a:xfrm>
          <a:prstGeom prst="rect">
            <a:avLst/>
          </a:prstGeom>
        </p:spPr>
        <p:txBody>
          <a:bodyPr anchor="ctr" anchorCtr="0"/>
          <a:lstStyle/>
          <a:p>
            <a:pPr marL="319088" marR="0" lvl="0" indent="-319088" algn="ctr" defTabSz="914400" rtl="0" eaLnBrk="0" fontAlgn="base" latinLnBrk="0" hangingPunct="0">
              <a:lnSpc>
                <a:spcPct val="100000"/>
              </a:lnSpc>
              <a:spcBef>
                <a:spcPct val="20000"/>
              </a:spcBef>
              <a:spcAft>
                <a:spcPct val="0"/>
              </a:spcAft>
              <a:buClr>
                <a:schemeClr val="accent5">
                  <a:lumMod val="40000"/>
                  <a:lumOff val="60000"/>
                </a:schemeClr>
              </a:buClr>
              <a:buSzPct val="70000"/>
              <a:buFont typeface="Wingdings 2" pitchFamily="18" charset="2"/>
              <a:buNone/>
              <a:tabLst/>
              <a:defRPr/>
            </a:pPr>
            <a:r>
              <a:rPr lang="en-US" sz="8000" b="1" kern="1200" dirty="0" smtClean="0">
                <a:solidFill>
                  <a:srgbClr val="E8FFC8"/>
                </a:solidFill>
                <a:effectLst>
                  <a:outerShdw blurRad="38100" dist="38100" dir="2700000" algn="tl">
                    <a:srgbClr val="000000">
                      <a:alpha val="43137"/>
                    </a:srgbClr>
                  </a:outerShdw>
                </a:effectLst>
                <a:latin typeface="+mn-lt"/>
                <a:ea typeface="+mn-ea"/>
                <a:cs typeface="+mn-cs"/>
              </a:rPr>
              <a:t>Questions?</a:t>
            </a:r>
          </a:p>
        </p:txBody>
      </p:sp>
    </p:spTree>
    <p:extLst>
      <p:ext uri="{BB962C8B-B14F-4D97-AF65-F5344CB8AC3E}">
        <p14:creationId xmlns:p14="http://schemas.microsoft.com/office/powerpoint/2010/main" val="586424575"/>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Presentation Title Slide">
    <p:spTree>
      <p:nvGrpSpPr>
        <p:cNvPr id="1" name=""/>
        <p:cNvGrpSpPr/>
        <p:nvPr/>
      </p:nvGrpSpPr>
      <p:grpSpPr>
        <a:xfrm>
          <a:off x="0" y="0"/>
          <a:ext cx="0" cy="0"/>
          <a:chOff x="0" y="0"/>
          <a:chExt cx="0" cy="0"/>
        </a:xfrm>
      </p:grpSpPr>
      <p:sp>
        <p:nvSpPr>
          <p:cNvPr id="6" name="Title 8"/>
          <p:cNvSpPr>
            <a:spLocks noGrp="1"/>
          </p:cNvSpPr>
          <p:nvPr>
            <p:ph type="ctrTitle" hasCustomPrompt="1"/>
          </p:nvPr>
        </p:nvSpPr>
        <p:spPr>
          <a:xfrm>
            <a:off x="457200" y="1524000"/>
            <a:ext cx="8229600" cy="1524000"/>
          </a:xfrm>
          <a:prstGeom prst="rect">
            <a:avLst/>
          </a:prstGeom>
        </p:spPr>
        <p:txBody>
          <a:bodyPr tIns="0" bIns="0" anchor="b" anchorCtr="0"/>
          <a:lstStyle>
            <a:lvl1pPr algn="r">
              <a:lnSpc>
                <a:spcPts val="5400"/>
              </a:lnSpc>
              <a:defRPr sz="5400" cap="none" baseline="0">
                <a:solidFill>
                  <a:srgbClr val="D4FF5B"/>
                </a:solidFill>
                <a:effectLst>
                  <a:outerShdw blurRad="30000" dist="30000" dir="2700000" algn="tl" rotWithShape="0">
                    <a:schemeClr val="bg2">
                      <a:shade val="45000"/>
                      <a:satMod val="150000"/>
                      <a:alpha val="90000"/>
                    </a:schemeClr>
                  </a:outerShdw>
                  <a:reflection blurRad="12000" stA="20000" endPos="50000" dist="12700" dir="5400000" sy="-100000" algn="bl" rotWithShape="0"/>
                </a:effectLst>
              </a:defRPr>
            </a:lvl1pPr>
          </a:lstStyle>
          <a:p>
            <a:r>
              <a:rPr lang="en-US" dirty="0" smtClean="0"/>
              <a:t>Presentation Title</a:t>
            </a:r>
            <a:endParaRPr lang="en-US" dirty="0"/>
          </a:p>
        </p:txBody>
      </p:sp>
      <p:sp>
        <p:nvSpPr>
          <p:cNvPr id="7" name="Subtitle 16"/>
          <p:cNvSpPr>
            <a:spLocks noGrp="1"/>
          </p:cNvSpPr>
          <p:nvPr>
            <p:ph type="subTitle" idx="1" hasCustomPrompt="1"/>
          </p:nvPr>
        </p:nvSpPr>
        <p:spPr>
          <a:xfrm>
            <a:off x="457200" y="3240880"/>
            <a:ext cx="8229600" cy="569120"/>
          </a:xfrm>
          <a:prstGeom prst="rect">
            <a:avLst/>
          </a:prstGeom>
        </p:spPr>
        <p:txBody>
          <a:bodyPr lIns="90000" tIns="0" rIns="90000" bIns="0" anchor="ctr" anchorCtr="0"/>
          <a:lstStyle>
            <a:lvl1pPr marL="0" indent="0" algn="r">
              <a:buNone/>
              <a:defRPr sz="2800">
                <a:solidFill>
                  <a:srgbClr val="FAF8C8"/>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dirty="0" smtClean="0"/>
              <a:t>Presentation Subtitle</a:t>
            </a:r>
            <a:endParaRPr lang="en-US" dirty="0"/>
          </a:p>
        </p:txBody>
      </p:sp>
      <p:cxnSp>
        <p:nvCxnSpPr>
          <p:cNvPr id="11" name="Straight Connector 10"/>
          <p:cNvCxnSpPr/>
          <p:nvPr userDrawn="1"/>
        </p:nvCxnSpPr>
        <p:spPr>
          <a:xfrm>
            <a:off x="2667000" y="4114800"/>
            <a:ext cx="6248400" cy="0"/>
          </a:xfrm>
          <a:prstGeom prst="line">
            <a:avLst/>
          </a:prstGeom>
          <a:ln w="38100" cap="rnd">
            <a:solidFill>
              <a:schemeClr val="accent5">
                <a:lumMod val="20000"/>
                <a:lumOff val="80000"/>
                <a:alpha val="50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 name="Text Placeholder 13"/>
          <p:cNvSpPr>
            <a:spLocks noGrp="1"/>
          </p:cNvSpPr>
          <p:nvPr>
            <p:ph type="body" sz="quarter" idx="10" hasCustomPrompt="1"/>
          </p:nvPr>
        </p:nvSpPr>
        <p:spPr>
          <a:xfrm>
            <a:off x="457200" y="5224046"/>
            <a:ext cx="3352800" cy="533400"/>
          </a:xfrm>
          <a:prstGeom prst="rect">
            <a:avLst/>
          </a:prstGeom>
          <a:noFill/>
        </p:spPr>
        <p:txBody>
          <a:bodyPr wrap="square" rtlCol="0">
            <a:spAutoFit/>
          </a:bodyPr>
          <a:lstStyle>
            <a:lvl1pPr algn="l" rtl="0" fontAlgn="base">
              <a:spcBef>
                <a:spcPct val="0"/>
              </a:spcBef>
              <a:spcAft>
                <a:spcPct val="0"/>
              </a:spcAft>
              <a:buNone/>
              <a:defRPr lang="en-US" sz="2800" b="1" kern="1200" dirty="0" smtClean="0">
                <a:solidFill>
                  <a:srgbClr val="DEFF9B"/>
                </a:solidFill>
                <a:effectLst>
                  <a:outerShdw blurRad="38100" dist="38100" dir="2700000" algn="tl">
                    <a:srgbClr val="000000">
                      <a:alpha val="43137"/>
                    </a:srgbClr>
                  </a:outerShdw>
                </a:effectLst>
                <a:latin typeface="Corbel" pitchFamily="34" charset="0"/>
                <a:ea typeface="+mn-ea"/>
                <a:cs typeface="+mn-cs"/>
              </a:defRPr>
            </a:lvl1pPr>
          </a:lstStyle>
          <a:p>
            <a:pPr lvl="0"/>
            <a:r>
              <a:rPr lang="en-US" dirty="0" smtClean="0"/>
              <a:t>Author Name</a:t>
            </a:r>
            <a:endParaRPr lang="en-US" dirty="0"/>
          </a:p>
        </p:txBody>
      </p:sp>
      <p:sp>
        <p:nvSpPr>
          <p:cNvPr id="15" name="Text Placeholder 13"/>
          <p:cNvSpPr>
            <a:spLocks noGrp="1"/>
          </p:cNvSpPr>
          <p:nvPr>
            <p:ph type="body" sz="quarter" idx="11" hasCustomPrompt="1"/>
          </p:nvPr>
        </p:nvSpPr>
        <p:spPr>
          <a:xfrm>
            <a:off x="457200" y="5757446"/>
            <a:ext cx="2090957" cy="369332"/>
          </a:xfrm>
          <a:prstGeom prst="rect">
            <a:avLst/>
          </a:prstGeom>
          <a:noFill/>
        </p:spPr>
        <p:txBody>
          <a:bodyPr wrap="none" rtlCol="0">
            <a:spAutoFit/>
          </a:bodyPr>
          <a:lstStyle>
            <a:lvl1pPr algn="l" rtl="0" fontAlgn="base">
              <a:spcBef>
                <a:spcPct val="0"/>
              </a:spcBef>
              <a:spcAft>
                <a:spcPct val="0"/>
              </a:spcAft>
              <a:buNone/>
              <a:defRPr lang="en-US" sz="18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800" b="1" dirty="0" smtClean="0">
                <a:solidFill>
                  <a:srgbClr val="0EFE58"/>
                </a:solidFill>
                <a:effectLst>
                  <a:outerShdw blurRad="38100" dist="38100" dir="2700000" algn="tl">
                    <a:srgbClr val="000000">
                      <a:alpha val="43137"/>
                    </a:srgbClr>
                  </a:outerShdw>
                </a:effectLst>
              </a:rPr>
              <a:t>Telerik Corporation</a:t>
            </a:r>
            <a:endParaRPr lang="en-US" sz="1800" b="1" dirty="0">
              <a:solidFill>
                <a:srgbClr val="0EFE58"/>
              </a:solidFill>
              <a:effectLst>
                <a:outerShdw blurRad="38100" dist="38100" dir="2700000" algn="tl">
                  <a:srgbClr val="000000">
                    <a:alpha val="43137"/>
                  </a:srgbClr>
                </a:outerShdw>
              </a:effectLst>
            </a:endParaRPr>
          </a:p>
        </p:txBody>
      </p:sp>
      <p:sp>
        <p:nvSpPr>
          <p:cNvPr id="16" name="Text Placeholder 13"/>
          <p:cNvSpPr>
            <a:spLocks noGrp="1"/>
          </p:cNvSpPr>
          <p:nvPr>
            <p:ph type="body" sz="quarter" idx="12" hasCustomPrompt="1"/>
          </p:nvPr>
        </p:nvSpPr>
        <p:spPr>
          <a:xfrm>
            <a:off x="457200" y="6062246"/>
            <a:ext cx="1707903" cy="338554"/>
          </a:xfrm>
          <a:prstGeom prst="rect">
            <a:avLst/>
          </a:prstGeom>
          <a:noFill/>
        </p:spPr>
        <p:txBody>
          <a:bodyPr wrap="square" rtlCol="0">
            <a:spAutoFit/>
          </a:bodyPr>
          <a:lstStyle>
            <a:lvl1pPr algn="l" rtl="0" fontAlgn="base">
              <a:spcBef>
                <a:spcPct val="0"/>
              </a:spcBef>
              <a:spcAft>
                <a:spcPct val="0"/>
              </a:spcAft>
              <a:buNone/>
              <a:defRPr lang="en-US" sz="1600" b="1" kern="1200" dirty="0" smtClean="0">
                <a:solidFill>
                  <a:srgbClr val="0EFE58"/>
                </a:solidFill>
                <a:effectLst>
                  <a:outerShdw blurRad="38100" dist="38100" dir="2700000" algn="tl">
                    <a:srgbClr val="000000">
                      <a:alpha val="43137"/>
                    </a:srgbClr>
                  </a:outerShdw>
                </a:effectLst>
                <a:latin typeface="Corbel" pitchFamily="34" charset="0"/>
                <a:ea typeface="+mn-ea"/>
                <a:cs typeface="+mn-cs"/>
              </a:defRPr>
            </a:lvl1pPr>
          </a:lstStyle>
          <a:p>
            <a:pPr algn="l"/>
            <a:r>
              <a:rPr lang="en-US" sz="1600" b="1" dirty="0" smtClean="0">
                <a:solidFill>
                  <a:schemeClr val="tx1">
                    <a:lumMod val="50000"/>
                  </a:schemeClr>
                </a:solidFill>
                <a:effectLst>
                  <a:outerShdw blurRad="38100" dist="38100" dir="2700000" algn="tl">
                    <a:srgbClr val="000000">
                      <a:alpha val="43137"/>
                    </a:srgbClr>
                  </a:outerShdw>
                </a:effectLst>
                <a:hlinkClick r:id="rId2"/>
              </a:rPr>
              <a:t>www.telerik.com</a:t>
            </a:r>
            <a:endParaRPr lang="en-US" sz="1600" b="1" dirty="0">
              <a:solidFill>
                <a:schemeClr val="tx1">
                  <a:lumMod val="5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9207210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3.png"/><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1" y="0"/>
            <a:ext cx="914399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0" y="63502"/>
            <a:ext cx="9144000" cy="5907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2"/>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0" y="247652"/>
            <a:ext cx="9144000" cy="4833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6" name="Picture 2"/>
          <p:cNvPicPr>
            <a:picLocks noChangeAspect="1" noChangeArrowheads="1"/>
          </p:cNvPicPr>
          <p:nvPr/>
        </p:nvPicPr>
        <p:blipFill>
          <a:blip r:embed="rId12">
            <a:extLst>
              <a:ext uri="{BEBA8EAE-BF5A-486C-A8C5-ECC9F3942E4B}">
                <a14:imgProps xmlns:a14="http://schemas.microsoft.com/office/drawing/2010/main">
                  <a14:imgLayer r:embed="rId13">
                    <a14:imgEffect>
                      <a14:brightnessContrast bright="20000"/>
                    </a14:imgEffect>
                  </a14:imgLayer>
                </a14:imgProps>
              </a:ext>
              <a:ext uri="{28A0092B-C50C-407E-A947-70E740481C1C}">
                <a14:useLocalDpi xmlns:a14="http://schemas.microsoft.com/office/drawing/2010/main"/>
              </a:ext>
            </a:extLst>
          </a:blip>
          <a:stretch>
            <a:fillRect/>
          </a:stretch>
        </p:blipFill>
        <p:spPr bwMode="auto">
          <a:xfrm>
            <a:off x="152400" y="228602"/>
            <a:ext cx="1714500" cy="428625"/>
          </a:xfrm>
          <a:prstGeom prst="rect">
            <a:avLst/>
          </a:prstGeom>
          <a:noFill/>
          <a:effectLst>
            <a:outerShdw blurRad="127000" sx="101000" sy="101000" algn="ctr" rotWithShape="0">
              <a:schemeClr val="tx1">
                <a:lumMod val="20000"/>
                <a:lumOff val="80000"/>
                <a:alpha val="75000"/>
              </a:scheme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120842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iming>
    <p:tnLst>
      <p:par>
        <p:cTn id="1" dur="indefinite" restart="never" nodeType="tmRoot"/>
      </p:par>
    </p:tnLst>
  </p:timing>
  <p:txStyles>
    <p:titleStyle>
      <a:lvl1pPr algn="r" rtl="0" eaLnBrk="1" fontAlgn="base" hangingPunct="1">
        <a:lnSpc>
          <a:spcPts val="4400"/>
        </a:lnSpc>
        <a:spcBef>
          <a:spcPct val="0"/>
        </a:spcBef>
        <a:spcAft>
          <a:spcPct val="0"/>
        </a:spcAft>
        <a:defRPr sz="4400" b="1" kern="1200" baseline="0">
          <a:ln w="500">
            <a:noFill/>
          </a:ln>
          <a:solidFill>
            <a:schemeClr val="tx2"/>
          </a:solidFill>
          <a:effectLst>
            <a:outerShdw blurRad="38100" dist="38100" dir="2700000" algn="tl">
              <a:srgbClr val="000000">
                <a:alpha val="43137"/>
              </a:srgbClr>
            </a:outerShdw>
            <a:reflection blurRad="6350" stA="55000" endA="300" endPos="45500" dir="5400000" sy="-100000" algn="bl" rotWithShape="0"/>
          </a:effectLst>
          <a:latin typeface="+mj-lt"/>
          <a:ea typeface="+mj-ea"/>
          <a:cs typeface="+mj-cs"/>
        </a:defRPr>
      </a:lvl1pPr>
      <a:lvl2pPr algn="r" rtl="0" eaLnBrk="1" fontAlgn="base" hangingPunct="1">
        <a:spcBef>
          <a:spcPct val="0"/>
        </a:spcBef>
        <a:spcAft>
          <a:spcPct val="0"/>
        </a:spcAft>
        <a:defRPr sz="3000" b="1">
          <a:solidFill>
            <a:schemeClr val="tx2"/>
          </a:solidFill>
          <a:latin typeface="Corbel" pitchFamily="34" charset="0"/>
        </a:defRPr>
      </a:lvl2pPr>
      <a:lvl3pPr algn="r" rtl="0" eaLnBrk="1" fontAlgn="base" hangingPunct="1">
        <a:spcBef>
          <a:spcPct val="0"/>
        </a:spcBef>
        <a:spcAft>
          <a:spcPct val="0"/>
        </a:spcAft>
        <a:defRPr sz="3000" b="1">
          <a:solidFill>
            <a:schemeClr val="tx2"/>
          </a:solidFill>
          <a:latin typeface="Corbel" pitchFamily="34" charset="0"/>
        </a:defRPr>
      </a:lvl3pPr>
      <a:lvl4pPr algn="r" rtl="0" eaLnBrk="1" fontAlgn="base" hangingPunct="1">
        <a:spcBef>
          <a:spcPct val="0"/>
        </a:spcBef>
        <a:spcAft>
          <a:spcPct val="0"/>
        </a:spcAft>
        <a:defRPr sz="3000" b="1">
          <a:solidFill>
            <a:schemeClr val="tx2"/>
          </a:solidFill>
          <a:latin typeface="Corbel" pitchFamily="34" charset="0"/>
        </a:defRPr>
      </a:lvl4pPr>
      <a:lvl5pPr algn="r" rtl="0" eaLnBrk="1" fontAlgn="base" hangingPunct="1">
        <a:spcBef>
          <a:spcPct val="0"/>
        </a:spcBef>
        <a:spcAft>
          <a:spcPct val="0"/>
        </a:spcAft>
        <a:defRPr sz="3000" b="1">
          <a:solidFill>
            <a:schemeClr val="tx2"/>
          </a:solidFill>
          <a:latin typeface="Corbel" pitchFamily="34" charset="0"/>
        </a:defRPr>
      </a:lvl5pPr>
      <a:lvl6pPr marL="457200" algn="r" rtl="0" eaLnBrk="1" fontAlgn="base" hangingPunct="1">
        <a:spcBef>
          <a:spcPct val="0"/>
        </a:spcBef>
        <a:spcAft>
          <a:spcPct val="0"/>
        </a:spcAft>
        <a:defRPr sz="3000" b="1">
          <a:solidFill>
            <a:schemeClr val="tx2"/>
          </a:solidFill>
          <a:latin typeface="Corbel" pitchFamily="34" charset="0"/>
        </a:defRPr>
      </a:lvl6pPr>
      <a:lvl7pPr marL="914400" algn="r" rtl="0" eaLnBrk="1" fontAlgn="base" hangingPunct="1">
        <a:spcBef>
          <a:spcPct val="0"/>
        </a:spcBef>
        <a:spcAft>
          <a:spcPct val="0"/>
        </a:spcAft>
        <a:defRPr sz="3000" b="1">
          <a:solidFill>
            <a:schemeClr val="tx2"/>
          </a:solidFill>
          <a:latin typeface="Corbel" pitchFamily="34" charset="0"/>
        </a:defRPr>
      </a:lvl7pPr>
      <a:lvl8pPr marL="1371600" algn="r" rtl="0" eaLnBrk="1" fontAlgn="base" hangingPunct="1">
        <a:spcBef>
          <a:spcPct val="0"/>
        </a:spcBef>
        <a:spcAft>
          <a:spcPct val="0"/>
        </a:spcAft>
        <a:defRPr sz="3000" b="1">
          <a:solidFill>
            <a:schemeClr val="tx2"/>
          </a:solidFill>
          <a:latin typeface="Corbel" pitchFamily="34" charset="0"/>
        </a:defRPr>
      </a:lvl8pPr>
      <a:lvl9pPr marL="1828800" algn="r" rtl="0" eaLnBrk="1" fontAlgn="base" hangingPunct="1">
        <a:spcBef>
          <a:spcPct val="0"/>
        </a:spcBef>
        <a:spcAft>
          <a:spcPct val="0"/>
        </a:spcAft>
        <a:defRPr sz="3000" b="1">
          <a:solidFill>
            <a:schemeClr val="tx2"/>
          </a:solidFill>
          <a:latin typeface="Corbel" pitchFamily="34" charset="0"/>
        </a:defRPr>
      </a:lvl9pPr>
    </p:titleStyle>
    <p:body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Char char=""/>
        <a:defRPr sz="32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academy.telerik.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8" Type="http://schemas.openxmlformats.org/officeDocument/2006/relationships/hyperlink" Target="http://facebook.com/TelerikAcademy" TargetMode="External"/><Relationship Id="rId3" Type="http://schemas.openxmlformats.org/officeDocument/2006/relationships/hyperlink" Target="http://academy.telerik.com/" TargetMode="External"/><Relationship Id="rId7" Type="http://schemas.openxmlformats.org/officeDocument/2006/relationships/image" Target="../media/image82.png"/><Relationship Id="rId2" Type="http://schemas.openxmlformats.org/officeDocument/2006/relationships/hyperlink" Target="http://csharpfundamentals.telerik.com/" TargetMode="Externa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hyperlink" Target="http://forums.academy.telerik.com/" TargetMode="External"/><Relationship Id="rId10" Type="http://schemas.openxmlformats.org/officeDocument/2006/relationships/image" Target="../media/image84.png"/><Relationship Id="rId4" Type="http://schemas.openxmlformats.org/officeDocument/2006/relationships/hyperlink" Target="http://www.facebook.com/telerikacademy" TargetMode="External"/><Relationship Id="rId9" Type="http://schemas.openxmlformats.org/officeDocument/2006/relationships/image" Target="../media/image8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11.jpeg"/><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48.gi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1524000"/>
          </a:xfrm>
        </p:spPr>
        <p:txBody>
          <a:bodyPr/>
          <a:lstStyle/>
          <a:p>
            <a:r>
              <a:rPr lang="en-US" dirty="0"/>
              <a:t>Software Development Models</a:t>
            </a:r>
          </a:p>
        </p:txBody>
      </p:sp>
      <p:sp>
        <p:nvSpPr>
          <p:cNvPr id="3" name="Subtitle 2"/>
          <p:cNvSpPr>
            <a:spLocks noGrp="1"/>
          </p:cNvSpPr>
          <p:nvPr>
            <p:ph type="subTitle" idx="1"/>
          </p:nvPr>
        </p:nvSpPr>
        <p:spPr>
          <a:xfrm>
            <a:off x="457200" y="3124200"/>
            <a:ext cx="8229600" cy="914400"/>
          </a:xfrm>
        </p:spPr>
        <p:txBody>
          <a:bodyPr/>
          <a:lstStyle/>
          <a:p>
            <a:r>
              <a:rPr lang="en-US" dirty="0" smtClean="0"/>
              <a:t>Methodologies for Organizing </a:t>
            </a:r>
            <a:r>
              <a:rPr lang="en-US" dirty="0"/>
              <a:t>the </a:t>
            </a:r>
            <a:r>
              <a:rPr lang="en-US" dirty="0" smtClean="0"/>
              <a:t>Software Development Process</a:t>
            </a: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477000" y="4495800"/>
            <a:ext cx="1876425" cy="1876425"/>
          </a:xfrm>
          <a:prstGeom prst="ellipse">
            <a:avLst/>
          </a:prstGeom>
          <a:noFill/>
          <a:ln>
            <a:noFill/>
          </a:ln>
          <a:effectLst>
            <a:glow rad="101600">
              <a:schemeClr val="accent5">
                <a:satMod val="175000"/>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 Placeholder 12"/>
          <p:cNvSpPr>
            <a:spLocks noGrp="1"/>
          </p:cNvSpPr>
          <p:nvPr/>
        </p:nvSpPr>
        <p:spPr>
          <a:xfrm>
            <a:off x="497391" y="5455189"/>
            <a:ext cx="3990513" cy="400110"/>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0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Telerik Software Academy</a:t>
            </a:r>
          </a:p>
        </p:txBody>
      </p:sp>
      <p:sp>
        <p:nvSpPr>
          <p:cNvPr id="9" name="Text Placeholder 13"/>
          <p:cNvSpPr>
            <a:spLocks noGrp="1"/>
          </p:cNvSpPr>
          <p:nvPr/>
        </p:nvSpPr>
        <p:spPr>
          <a:xfrm>
            <a:off x="497392" y="5759989"/>
            <a:ext cx="3990513" cy="369332"/>
          </a:xfrm>
          <a:prstGeom prst="rect">
            <a:avLst/>
          </a:prstGeom>
          <a:noFill/>
        </p:spPr>
        <p:txBody>
          <a:bodyPr wrap="square" rtlCol="0">
            <a:spAutoFit/>
          </a:bodyPr>
          <a:lstStyle>
            <a:lvl1pPr marL="319088" indent="-319088"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1800" b="1" kern="1200" dirty="0">
                <a:solidFill>
                  <a:schemeClr val="tx2">
                    <a:lumMod val="20000"/>
                    <a:lumOff val="8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smtClean="0">
                <a:hlinkClick r:id="rId4"/>
              </a:rPr>
              <a:t>http://academy.telerik.com</a:t>
            </a:r>
            <a:r>
              <a:rPr lang="en-US" dirty="0" smtClean="0"/>
              <a:t> </a:t>
            </a:r>
            <a:endParaRPr lang="en-US" dirty="0"/>
          </a:p>
        </p:txBody>
      </p:sp>
      <p:sp>
        <p:nvSpPr>
          <p:cNvPr id="11" name="Text Placeholder 14"/>
          <p:cNvSpPr>
            <a:spLocks noGrp="1"/>
          </p:cNvSpPr>
          <p:nvPr/>
        </p:nvSpPr>
        <p:spPr>
          <a:xfrm>
            <a:off x="497392" y="5080546"/>
            <a:ext cx="3990513" cy="461665"/>
          </a:xfrm>
          <a:prstGeom prst="rect">
            <a:avLst/>
          </a:prstGeom>
          <a:noFill/>
        </p:spPr>
        <p:txBody>
          <a:bodyPr wrap="square" rtlCol="0">
            <a:spAutoFit/>
          </a:bodyPr>
          <a:lstStyle>
            <a:lvl1pPr marL="0" indent="0" algn="l" rtl="0" eaLnBrk="1" fontAlgn="base" hangingPunct="1">
              <a:spcBef>
                <a:spcPct val="20000"/>
              </a:spcBef>
              <a:spcAft>
                <a:spcPct val="0"/>
              </a:spcAft>
              <a:buClr>
                <a:schemeClr val="accent5">
                  <a:lumMod val="40000"/>
                  <a:lumOff val="60000"/>
                </a:schemeClr>
              </a:buClr>
              <a:buSzPct val="70000"/>
              <a:buFont typeface="Wingdings 2" pitchFamily="18" charset="2"/>
              <a:buNone/>
              <a:defRPr lang="en-US" sz="2400" b="1" kern="1200" dirty="0">
                <a:solidFill>
                  <a:schemeClr val="tx2">
                    <a:lumMod val="50000"/>
                  </a:schemeClr>
                </a:solidFill>
                <a:effectLst>
                  <a:outerShdw blurRad="38100" dist="38100" dir="2700000" algn="tl">
                    <a:srgbClr val="000000">
                      <a:alpha val="43137"/>
                    </a:srgbClr>
                  </a:outerShdw>
                </a:effectLst>
                <a:latin typeface="Corbel" pitchFamily="34" charset="0"/>
                <a:ea typeface="+mn-ea"/>
                <a:cs typeface="+mn-cs"/>
              </a:defRPr>
            </a:lvl1pPr>
            <a:lvl2pPr marL="630238" indent="-273050" algn="l" rtl="0" eaLnBrk="1" fontAlgn="base" hangingPunct="1">
              <a:spcBef>
                <a:spcPct val="20000"/>
              </a:spcBef>
              <a:spcAft>
                <a:spcPct val="0"/>
              </a:spcAft>
              <a:buClr>
                <a:schemeClr val="accent2">
                  <a:lumMod val="60000"/>
                  <a:lumOff val="40000"/>
                </a:schemeClr>
              </a:buClr>
              <a:buFont typeface="Wingdings 2" pitchFamily="18" charset="2"/>
              <a:buChar char=""/>
              <a:defRPr sz="30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spcBef>
                <a:spcPct val="20000"/>
              </a:spcBef>
              <a:spcAft>
                <a:spcPct val="0"/>
              </a:spcAft>
              <a:buClr>
                <a:schemeClr val="tx1">
                  <a:lumMod val="50000"/>
                </a:schemeClr>
              </a:buClr>
              <a:buFont typeface="Wingdings 2" pitchFamily="18" charset="2"/>
              <a:buChar char=""/>
              <a:defRPr sz="28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spcBef>
                <a:spcPct val="20000"/>
              </a:spcBef>
              <a:spcAft>
                <a:spcPct val="0"/>
              </a:spcAft>
              <a:buClr>
                <a:srgbClr val="F8BD52"/>
              </a:buClr>
              <a:buFont typeface="Wingdings 2" pitchFamily="18" charset="2"/>
              <a:buChar char=""/>
              <a:defRPr sz="26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spcBef>
                <a:spcPct val="20000"/>
              </a:spcBef>
              <a:spcAft>
                <a:spcPct val="0"/>
              </a:spcAft>
              <a:buClr>
                <a:srgbClr val="46A6BD"/>
              </a:buClr>
              <a:buFont typeface="Wingdings 2" pitchFamily="18" charset="2"/>
              <a:buChar char=""/>
              <a:defRPr sz="2400" b="1" kern="1200">
                <a:solidFill>
                  <a:schemeClr val="tx1">
                    <a:lumMod val="20000"/>
                    <a:lumOff val="8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r>
              <a:rPr lang="en-US" dirty="0"/>
              <a:t>Software Quality Assurance</a:t>
            </a:r>
          </a:p>
        </p:txBody>
      </p:sp>
    </p:spTree>
    <p:extLst>
      <p:ext uri="{BB962C8B-B14F-4D97-AF65-F5344CB8AC3E}">
        <p14:creationId xmlns:p14="http://schemas.microsoft.com/office/powerpoint/2010/main" val="2531915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General V-model</a:t>
            </a:r>
            <a:endParaRPr lang="en-US" dirty="0"/>
          </a:p>
        </p:txBody>
      </p:sp>
      <p:sp>
        <p:nvSpPr>
          <p:cNvPr id="3" name="Content Placeholder 2"/>
          <p:cNvSpPr>
            <a:spLocks noGrp="1"/>
          </p:cNvSpPr>
          <p:nvPr>
            <p:ph idx="1"/>
          </p:nvPr>
        </p:nvSpPr>
        <p:spPr/>
        <p:txBody>
          <a:bodyPr/>
          <a:lstStyle/>
          <a:p>
            <a:pPr>
              <a:lnSpc>
                <a:spcPct val="100000"/>
              </a:lnSpc>
            </a:pPr>
            <a:r>
              <a:rPr lang="en-US" dirty="0" smtClean="0"/>
              <a:t>The model presents </a:t>
            </a:r>
            <a:r>
              <a:rPr lang="en-US" dirty="0" smtClean="0">
                <a:solidFill>
                  <a:schemeClr val="accent5">
                    <a:lumMod val="20000"/>
                    <a:lumOff val="80000"/>
                  </a:schemeClr>
                </a:solidFill>
              </a:rPr>
              <a:t>two branches</a:t>
            </a:r>
            <a:endParaRPr lang="en-US" dirty="0" smtClean="0"/>
          </a:p>
          <a:p>
            <a:pPr marL="577850" lvl="1" indent="-220663">
              <a:lnSpc>
                <a:spcPct val="100000"/>
              </a:lnSpc>
            </a:pPr>
            <a:r>
              <a:rPr lang="en-US" dirty="0" smtClean="0">
                <a:solidFill>
                  <a:schemeClr val="accent5">
                    <a:lumMod val="20000"/>
                    <a:lumOff val="80000"/>
                  </a:schemeClr>
                </a:solidFill>
              </a:rPr>
              <a:t>Development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The process of design and implementation</a:t>
            </a:r>
          </a:p>
          <a:p>
            <a:pPr marL="577850" lvl="1" indent="-220663">
              <a:lnSpc>
                <a:spcPct val="100000"/>
              </a:lnSpc>
            </a:pPr>
            <a:r>
              <a:rPr lang="en-US" dirty="0" smtClean="0">
                <a:solidFill>
                  <a:schemeClr val="accent5">
                    <a:lumMod val="20000"/>
                    <a:lumOff val="80000"/>
                  </a:schemeClr>
                </a:solidFill>
              </a:rPr>
              <a:t>Testing </a:t>
            </a:r>
            <a:r>
              <a:rPr lang="en-US" dirty="0">
                <a:solidFill>
                  <a:schemeClr val="accent5">
                    <a:lumMod val="20000"/>
                    <a:lumOff val="80000"/>
                  </a:schemeClr>
                </a:solidFill>
              </a:rPr>
              <a:t>tasks </a:t>
            </a:r>
            <a:endParaRPr lang="en-US" dirty="0" smtClean="0">
              <a:solidFill>
                <a:schemeClr val="accent5">
                  <a:lumMod val="20000"/>
                  <a:lumOff val="80000"/>
                </a:schemeClr>
              </a:solidFill>
            </a:endParaRPr>
          </a:p>
          <a:p>
            <a:pPr marL="860425" lvl="2" indent="-211138">
              <a:lnSpc>
                <a:spcPct val="100000"/>
              </a:lnSpc>
            </a:pPr>
            <a:r>
              <a:rPr lang="en-US" dirty="0" smtClean="0"/>
              <a:t>Verification and integration into bigger subsystems</a:t>
            </a:r>
          </a:p>
          <a:p>
            <a:pPr>
              <a:lnSpc>
                <a:spcPct val="100000"/>
              </a:lnSpc>
            </a:pPr>
            <a:r>
              <a:rPr lang="en-US" dirty="0" smtClean="0"/>
              <a:t>Both are </a:t>
            </a:r>
            <a:r>
              <a:rPr lang="en-US" dirty="0"/>
              <a:t>corresponding activities of </a:t>
            </a:r>
            <a:r>
              <a:rPr lang="en-US" dirty="0">
                <a:solidFill>
                  <a:schemeClr val="accent5">
                    <a:lumMod val="20000"/>
                    <a:lumOff val="80000"/>
                  </a:schemeClr>
                </a:solidFill>
              </a:rPr>
              <a:t>equal importance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a:t>
            </a:fld>
            <a:endParaRPr lang="en-US" dirty="0"/>
          </a:p>
        </p:txBody>
      </p:sp>
    </p:spTree>
    <p:extLst>
      <p:ext uri="{BB962C8B-B14F-4D97-AF65-F5344CB8AC3E}">
        <p14:creationId xmlns:p14="http://schemas.microsoft.com/office/powerpoint/2010/main" val="124357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Uses Scrum?</a:t>
            </a:r>
            <a:endParaRPr lang="en-US" dirty="0"/>
          </a:p>
        </p:txBody>
      </p:sp>
      <p:sp>
        <p:nvSpPr>
          <p:cNvPr id="3" name="Content Placeholder 2"/>
          <p:cNvSpPr>
            <a:spLocks noGrp="1"/>
          </p:cNvSpPr>
          <p:nvPr>
            <p:ph idx="1"/>
          </p:nvPr>
        </p:nvSpPr>
        <p:spPr/>
        <p:txBody>
          <a:bodyPr numCol="2"/>
          <a:lstStyle/>
          <a:p>
            <a:pPr>
              <a:lnSpc>
                <a:spcPct val="100000"/>
              </a:lnSpc>
            </a:pPr>
            <a:r>
              <a:rPr lang="en-US" dirty="0" smtClean="0"/>
              <a:t>Telerik</a:t>
            </a:r>
          </a:p>
          <a:p>
            <a:pPr>
              <a:lnSpc>
                <a:spcPct val="100000"/>
              </a:lnSpc>
            </a:pPr>
            <a:r>
              <a:rPr lang="en-US" dirty="0"/>
              <a:t>Microsoft</a:t>
            </a:r>
          </a:p>
          <a:p>
            <a:pPr>
              <a:lnSpc>
                <a:spcPct val="100000"/>
              </a:lnSpc>
            </a:pPr>
            <a:r>
              <a:rPr lang="en-US" dirty="0"/>
              <a:t>Yahoo</a:t>
            </a:r>
          </a:p>
          <a:p>
            <a:pPr>
              <a:lnSpc>
                <a:spcPct val="100000"/>
              </a:lnSpc>
            </a:pPr>
            <a:r>
              <a:rPr lang="en-US" dirty="0"/>
              <a:t>Google</a:t>
            </a:r>
          </a:p>
          <a:p>
            <a:pPr>
              <a:lnSpc>
                <a:spcPct val="100000"/>
              </a:lnSpc>
            </a:pPr>
            <a:r>
              <a:rPr lang="en-US" dirty="0"/>
              <a:t>Electronic Arts</a:t>
            </a:r>
          </a:p>
          <a:p>
            <a:pPr>
              <a:lnSpc>
                <a:spcPct val="100000"/>
              </a:lnSpc>
            </a:pPr>
            <a:r>
              <a:rPr lang="en-US" dirty="0"/>
              <a:t>Lockheed Martin</a:t>
            </a:r>
          </a:p>
          <a:p>
            <a:pPr>
              <a:lnSpc>
                <a:spcPct val="100000"/>
              </a:lnSpc>
            </a:pPr>
            <a:r>
              <a:rPr lang="en-US" dirty="0" smtClean="0"/>
              <a:t>Philips</a:t>
            </a:r>
            <a:endParaRPr lang="en-US" dirty="0"/>
          </a:p>
          <a:p>
            <a:pPr>
              <a:lnSpc>
                <a:spcPct val="100000"/>
              </a:lnSpc>
            </a:pPr>
            <a:r>
              <a:rPr lang="en-US" dirty="0" smtClean="0"/>
              <a:t>Siemens</a:t>
            </a:r>
            <a:endParaRPr lang="en-US" dirty="0"/>
          </a:p>
          <a:p>
            <a:pPr>
              <a:lnSpc>
                <a:spcPct val="100000"/>
              </a:lnSpc>
            </a:pPr>
            <a:r>
              <a:rPr lang="en-US" dirty="0"/>
              <a:t>Nokia</a:t>
            </a:r>
          </a:p>
          <a:p>
            <a:pPr>
              <a:lnSpc>
                <a:spcPct val="100000"/>
              </a:lnSpc>
            </a:pPr>
            <a:r>
              <a:rPr lang="en-US" dirty="0"/>
              <a:t>IBM</a:t>
            </a:r>
          </a:p>
          <a:p>
            <a:pPr>
              <a:lnSpc>
                <a:spcPct val="100000"/>
              </a:lnSpc>
            </a:pPr>
            <a:r>
              <a:rPr lang="en-US" dirty="0" smtClean="0"/>
              <a:t>BBC</a:t>
            </a:r>
          </a:p>
          <a:p>
            <a:pPr>
              <a:lnSpc>
                <a:spcPct val="100000"/>
              </a:lnSpc>
            </a:pPr>
            <a:r>
              <a:rPr lang="en-US" dirty="0" smtClean="0"/>
              <a:t>Etc.</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100</a:t>
            </a:fld>
            <a:endParaRPr lang="en-US" dirty="0"/>
          </a:p>
        </p:txBody>
      </p:sp>
      <p:pic>
        <p:nvPicPr>
          <p:cNvPr id="512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26429" y="3733800"/>
            <a:ext cx="3733800" cy="2489200"/>
          </a:xfrm>
          <a:prstGeom prst="roundRect">
            <a:avLst>
              <a:gd name="adj" fmla="val 7463"/>
            </a:avLst>
          </a:prstGeom>
          <a:noFill/>
          <a:effectLst>
            <a:glow rad="101600">
              <a:schemeClr val="tx1">
                <a:alpha val="60000"/>
              </a:schemeClr>
            </a:glo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253177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Software Development Models</a:t>
            </a:r>
          </a:p>
        </p:txBody>
      </p:sp>
      <p:sp>
        <p:nvSpPr>
          <p:cNvPr id="4" name="Content Placeholder 2"/>
          <p:cNvSpPr>
            <a:spLocks noGrp="1"/>
          </p:cNvSpPr>
          <p:nvPr>
            <p:ph idx="1"/>
          </p:nvPr>
        </p:nvSpPr>
        <p:spPr>
          <a:xfrm>
            <a:off x="1748416" y="2930915"/>
            <a:ext cx="5642984" cy="1219201"/>
          </a:xfrm>
        </p:spPr>
        <p:txBody>
          <a:bodyPr wrap="none" lIns="0" tIns="0" rIns="0" bIns="0" anchor="ctr" anchorCtr="0">
            <a:noAutofit/>
          </a:bodyPr>
          <a:lstStyle/>
          <a:p>
            <a:pPr marL="0" indent="0" algn="ctr">
              <a:lnSpc>
                <a:spcPct val="100000"/>
              </a:lnSpc>
              <a:spcBef>
                <a:spcPts val="0"/>
              </a:spcBef>
              <a:spcAft>
                <a:spcPts val="0"/>
              </a:spcAft>
              <a:buNone/>
            </a:pPr>
            <a:r>
              <a:rPr lang="en-US" sz="7200" dirty="0" smtClean="0"/>
              <a:t>Questions?</a:t>
            </a:r>
            <a:endParaRPr lang="en-US" sz="7200" dirty="0"/>
          </a:p>
        </p:txBody>
      </p:sp>
      <p:sp>
        <p:nvSpPr>
          <p:cNvPr id="6" name="TextBox 5"/>
          <p:cNvSpPr txBox="1"/>
          <p:nvPr/>
        </p:nvSpPr>
        <p:spPr>
          <a:xfrm rot="12041701" flipH="1">
            <a:off x="7298514" y="4335923"/>
            <a:ext cx="949687" cy="1803953"/>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chemeClr val="tx1">
                    <a:lumMod val="75000"/>
                  </a:schemeClr>
                </a:solidFill>
                <a:effectLst>
                  <a:reflection blurRad="6350" stA="55000" endA="300" endPos="45500" dir="5400000" sy="-100000" algn="bl" rotWithShape="0"/>
                </a:effectLst>
              </a:rPr>
              <a:t>?</a:t>
            </a:r>
            <a:endParaRPr lang="en-US" sz="11500" b="1" dirty="0">
              <a:solidFill>
                <a:schemeClr val="tx1">
                  <a:lumMod val="75000"/>
                </a:schemeClr>
              </a:solidFill>
              <a:effectLst>
                <a:reflection blurRad="6350" stA="55000" endA="300" endPos="45500" dir="5400000" sy="-100000" algn="bl" rotWithShape="0"/>
              </a:effectLst>
            </a:endParaRPr>
          </a:p>
        </p:txBody>
      </p:sp>
      <p:sp>
        <p:nvSpPr>
          <p:cNvPr id="7" name="TextBox 6"/>
          <p:cNvSpPr txBox="1"/>
          <p:nvPr/>
        </p:nvSpPr>
        <p:spPr>
          <a:xfrm rot="2456848" flipH="1">
            <a:off x="968763" y="4533447"/>
            <a:ext cx="859648" cy="2404656"/>
          </a:xfrm>
          <a:prstGeom prst="rect">
            <a:avLst/>
          </a:prstGeom>
          <a:noFill/>
        </p:spPr>
        <p:txBody>
          <a:bodyPr wrap="square" rtlCol="0">
            <a:spAutoFit/>
            <a:scene3d>
              <a:camera prst="orthographicFront"/>
              <a:lightRig rig="threePt" dir="t"/>
            </a:scene3d>
            <a:sp3d extrusionH="57150">
              <a:bevelT w="38100" h="38100"/>
            </a:sp3d>
          </a:bodyPr>
          <a:lstStyle/>
          <a:p>
            <a:r>
              <a:rPr lang="en-US" sz="14000" b="1" dirty="0" smtClean="0">
                <a:solidFill>
                  <a:srgbClr val="FFBF8B"/>
                </a:solidFill>
                <a:effectLst>
                  <a:reflection blurRad="6350" stA="55000" endA="300" endPos="45500" dir="5400000" sy="-100000" algn="bl" rotWithShape="0"/>
                </a:effectLst>
                <a:latin typeface="Cambria" pitchFamily="18" charset="0"/>
              </a:rPr>
              <a:t>?</a:t>
            </a:r>
            <a:endParaRPr lang="en-US" sz="14000" b="1" dirty="0">
              <a:solidFill>
                <a:srgbClr val="FFBF8B"/>
              </a:solidFill>
              <a:effectLst>
                <a:reflection blurRad="6350" stA="55000" endA="300" endPos="45500" dir="5400000" sy="-100000" algn="bl" rotWithShape="0"/>
              </a:effectLst>
              <a:latin typeface="Cambria" pitchFamily="18" charset="0"/>
            </a:endParaRPr>
          </a:p>
        </p:txBody>
      </p:sp>
      <p:sp>
        <p:nvSpPr>
          <p:cNvPr id="8" name="TextBox 7"/>
          <p:cNvSpPr txBox="1"/>
          <p:nvPr/>
        </p:nvSpPr>
        <p:spPr>
          <a:xfrm rot="9535351" flipH="1">
            <a:off x="793612" y="1933451"/>
            <a:ext cx="949687" cy="1401418"/>
          </a:xfrm>
          <a:prstGeom prst="rect">
            <a:avLst/>
          </a:prstGeom>
          <a:noFill/>
        </p:spPr>
        <p:txBody>
          <a:bodyPr wrap="square" rtlCol="0">
            <a:spAutoFit/>
            <a:scene3d>
              <a:camera prst="isometricOffAxis1Right"/>
              <a:lightRig rig="threePt" dir="t"/>
            </a:scene3d>
            <a:sp3d extrusionH="57150">
              <a:bevelT w="38100" h="38100"/>
            </a:sp3d>
          </a:bodyPr>
          <a:lstStyle/>
          <a:p>
            <a:r>
              <a:rPr lang="en-US" sz="8800" dirty="0" smtClean="0">
                <a:solidFill>
                  <a:schemeClr val="accent5">
                    <a:lumMod val="60000"/>
                    <a:lumOff val="40000"/>
                  </a:schemeClr>
                </a:solidFill>
                <a:effectLst>
                  <a:reflection blurRad="6350" stA="55000" endA="300" endPos="45500" dir="5400000" sy="-100000" algn="bl" rotWithShape="0"/>
                </a:effectLst>
              </a:rPr>
              <a:t>?</a:t>
            </a:r>
            <a:endParaRPr lang="en-US" sz="8800" dirty="0">
              <a:solidFill>
                <a:schemeClr val="accent5">
                  <a:lumMod val="60000"/>
                  <a:lumOff val="40000"/>
                </a:schemeClr>
              </a:solidFill>
              <a:effectLst>
                <a:reflection blurRad="6350" stA="55000" endA="300" endPos="45500" dir="5400000" sy="-100000" algn="bl" rotWithShape="0"/>
              </a:effectLst>
            </a:endParaRPr>
          </a:p>
        </p:txBody>
      </p:sp>
      <p:sp>
        <p:nvSpPr>
          <p:cNvPr id="9" name="TextBox 8"/>
          <p:cNvSpPr txBox="1"/>
          <p:nvPr/>
        </p:nvSpPr>
        <p:spPr>
          <a:xfrm rot="16938170" flipH="1">
            <a:off x="4905823" y="966542"/>
            <a:ext cx="859648" cy="1992899"/>
          </a:xfrm>
          <a:prstGeom prst="rect">
            <a:avLst/>
          </a:prstGeom>
          <a:noFill/>
        </p:spPr>
        <p:txBody>
          <a:bodyPr wrap="square" rtlCol="0">
            <a:spAutoFit/>
            <a:scene3d>
              <a:camera prst="orthographicFront"/>
              <a:lightRig rig="threePt" dir="t"/>
            </a:scene3d>
            <a:sp3d extrusionH="57150">
              <a:bevelT w="38100" h="38100"/>
            </a:sp3d>
          </a:bodyPr>
          <a:lstStyle/>
          <a:p>
            <a:r>
              <a:rPr lang="en-US" sz="11500" b="1" dirty="0" smtClean="0">
                <a:solidFill>
                  <a:srgbClr val="FF831D"/>
                </a:solidFill>
                <a:effectLst>
                  <a:reflection blurRad="6350" stA="55000" endA="300" endPos="45500" dir="5400000" sy="-100000" algn="bl" rotWithShape="0"/>
                </a:effectLst>
              </a:rPr>
              <a:t>?</a:t>
            </a:r>
            <a:endParaRPr lang="en-US" sz="11500" b="1" dirty="0">
              <a:solidFill>
                <a:srgbClr val="FF831D"/>
              </a:solidFill>
              <a:effectLst>
                <a:reflection blurRad="6350" stA="55000" endA="300" endPos="45500" dir="5400000" sy="-100000" algn="bl" rotWithShape="0"/>
              </a:effectLst>
            </a:endParaRPr>
          </a:p>
        </p:txBody>
      </p:sp>
      <p:sp>
        <p:nvSpPr>
          <p:cNvPr id="10" name="TextBox 9"/>
          <p:cNvSpPr txBox="1"/>
          <p:nvPr/>
        </p:nvSpPr>
        <p:spPr>
          <a:xfrm rot="19836951" flipH="1">
            <a:off x="7434275" y="1063226"/>
            <a:ext cx="949687" cy="2492990"/>
          </a:xfrm>
          <a:prstGeom prst="rect">
            <a:avLst/>
          </a:prstGeom>
          <a:noFill/>
        </p:spPr>
        <p:txBody>
          <a:bodyPr wrap="square" rtlCol="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156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rPr>
              <a:t>?</a:t>
            </a:r>
            <a:endParaRPr lang="en-US" sz="156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innerShdw blurRad="63500" dist="50800" dir="8100000">
                  <a:prstClr val="black">
                    <a:alpha val="50000"/>
                  </a:prstClr>
                </a:innerShdw>
                <a:reflection blurRad="6350" stA="55000" endA="300" endPos="45500" dir="5400000" sy="-100000" algn="bl" rotWithShape="0"/>
              </a:effectLst>
            </a:endParaRPr>
          </a:p>
        </p:txBody>
      </p:sp>
      <p:sp>
        <p:nvSpPr>
          <p:cNvPr id="11" name="TextBox 10"/>
          <p:cNvSpPr txBox="1"/>
          <p:nvPr/>
        </p:nvSpPr>
        <p:spPr>
          <a:xfrm rot="2233443" flipH="1">
            <a:off x="2277485" y="1162062"/>
            <a:ext cx="584096" cy="924339"/>
          </a:xfrm>
          <a:prstGeom prst="rect">
            <a:avLst/>
          </a:prstGeom>
          <a:noFill/>
        </p:spPr>
        <p:txBody>
          <a:bodyPr wrap="square" rtlCol="0">
            <a:spAutoFit/>
            <a:scene3d>
              <a:camera prst="perspectiveHeroicExtremeLeftFacing"/>
              <a:lightRig rig="threePt" dir="t"/>
            </a:scene3d>
            <a:sp3d extrusionH="57150">
              <a:bevelT w="38100" h="38100"/>
            </a:sp3d>
          </a:bodyPr>
          <a:lstStyle/>
          <a:p>
            <a:r>
              <a:rPr lang="en-US" sz="5600" dirty="0" smtClean="0">
                <a:solidFill>
                  <a:schemeClr val="tx2">
                    <a:lumMod val="75000"/>
                  </a:schemeClr>
                </a:solidFill>
                <a:effectLst>
                  <a:reflection blurRad="6350" stA="55000" endA="300" endPos="45500" dir="5400000" sy="-100000" algn="bl" rotWithShape="0"/>
                </a:effectLst>
              </a:rPr>
              <a:t>?</a:t>
            </a:r>
            <a:endParaRPr lang="en-US" sz="5600" dirty="0">
              <a:solidFill>
                <a:schemeClr val="tx2">
                  <a:lumMod val="75000"/>
                </a:schemeClr>
              </a:solidFill>
              <a:effectLst>
                <a:reflection blurRad="6350" stA="55000" endA="300" endPos="45500" dir="5400000" sy="-100000" algn="bl" rotWithShape="0"/>
              </a:effectLst>
            </a:endParaRPr>
          </a:p>
        </p:txBody>
      </p:sp>
      <p:sp>
        <p:nvSpPr>
          <p:cNvPr id="12" name="TextBox 11"/>
          <p:cNvSpPr txBox="1"/>
          <p:nvPr/>
        </p:nvSpPr>
        <p:spPr>
          <a:xfrm rot="8530737" flipH="1">
            <a:off x="4871755" y="4563443"/>
            <a:ext cx="643173" cy="1569660"/>
          </a:xfrm>
          <a:prstGeom prst="rect">
            <a:avLst/>
          </a:prstGeom>
          <a:noFill/>
        </p:spPr>
        <p:txBody>
          <a:bodyPr wrap="square" rtlCol="0">
            <a:spAutoFit/>
            <a:scene3d>
              <a:camera prst="orthographicFront"/>
              <a:lightRig rig="threePt" dir="t"/>
            </a:scene3d>
            <a:sp3d extrusionH="57150">
              <a:bevelT w="38100" h="38100"/>
            </a:sp3d>
          </a:bodyPr>
          <a:lstStyle/>
          <a:p>
            <a:r>
              <a:rPr lang="en-US" sz="9600" dirty="0" smtClean="0">
                <a:solidFill>
                  <a:srgbClr val="FF4A37"/>
                </a:solidFill>
                <a:effectLst>
                  <a:reflection blurRad="6350" stA="60000" endA="900" endPos="60000" dist="29997" dir="5400000" sy="-100000" algn="bl" rotWithShape="0"/>
                </a:effectLst>
              </a:rPr>
              <a:t>?</a:t>
            </a:r>
            <a:endParaRPr lang="en-US" sz="9600" dirty="0">
              <a:solidFill>
                <a:srgbClr val="FF4A37"/>
              </a:solidFill>
              <a:effectLst>
                <a:reflection blurRad="6350" stA="60000" endA="900" endPos="60000" dist="29997" dir="5400000" sy="-100000" algn="bl" rotWithShape="0"/>
              </a:effectLst>
            </a:endParaRPr>
          </a:p>
        </p:txBody>
      </p:sp>
      <p:sp>
        <p:nvSpPr>
          <p:cNvPr id="13" name="TextBox 12"/>
          <p:cNvSpPr txBox="1"/>
          <p:nvPr/>
        </p:nvSpPr>
        <p:spPr>
          <a:xfrm rot="12627025" flipH="1">
            <a:off x="2726518" y="4181126"/>
            <a:ext cx="584096" cy="626166"/>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
        <p:nvSpPr>
          <p:cNvPr id="14" name="TextBox 13"/>
          <p:cNvSpPr txBox="1"/>
          <p:nvPr/>
        </p:nvSpPr>
        <p:spPr>
          <a:xfrm rot="1186146" flipH="1">
            <a:off x="6185957" y="4125718"/>
            <a:ext cx="499379" cy="1107996"/>
          </a:xfrm>
          <a:prstGeom prst="rect">
            <a:avLst/>
          </a:prstGeom>
          <a:noFill/>
        </p:spPr>
        <p:txBody>
          <a:bodyPr wrap="square" rtlCol="0">
            <a:spAutoFit/>
            <a:scene3d>
              <a:camera prst="orthographicFront"/>
              <a:lightRig rig="threePt" dir="t"/>
            </a:scene3d>
            <a:sp3d extrusionH="57150">
              <a:bevelT w="69850" h="69850" prst="divot"/>
            </a:sp3d>
          </a:bodyPr>
          <a:lstStyle/>
          <a:p>
            <a:r>
              <a:rPr lang="en-US" sz="6600" dirty="0" smtClean="0">
                <a:solidFill>
                  <a:srgbClr val="9966FF"/>
                </a:solidFill>
                <a:effectLst>
                  <a:reflection blurRad="6350" stA="55000" endA="300" endPos="45500" dir="5400000" sy="-100000" algn="bl" rotWithShape="0"/>
                </a:effectLst>
              </a:rPr>
              <a:t>?</a:t>
            </a:r>
            <a:endParaRPr lang="en-US" sz="6600" dirty="0">
              <a:solidFill>
                <a:srgbClr val="9966FF"/>
              </a:solidFill>
              <a:effectLst>
                <a:reflection blurRad="6350" stA="55000" endA="300" endPos="45500" dir="5400000" sy="-100000" algn="bl" rotWithShape="0"/>
              </a:effectLst>
            </a:endParaRPr>
          </a:p>
        </p:txBody>
      </p:sp>
      <p:sp>
        <p:nvSpPr>
          <p:cNvPr id="15" name="TextBox 14"/>
          <p:cNvSpPr txBox="1"/>
          <p:nvPr/>
        </p:nvSpPr>
        <p:spPr>
          <a:xfrm rot="19460650" flipH="1">
            <a:off x="3142397" y="2163174"/>
            <a:ext cx="489197" cy="769441"/>
          </a:xfrm>
          <a:prstGeom prst="rect">
            <a:avLst/>
          </a:prstGeom>
          <a:noFill/>
        </p:spPr>
        <p:txBody>
          <a:bodyPr wrap="square" rtlCol="0">
            <a:prstTxWarp prst="textInflate">
              <a:avLst/>
            </a:prstTxWarp>
            <a:spAutoFit/>
            <a:scene3d>
              <a:camera prst="perspectiveRelaxedModerately"/>
              <a:lightRig rig="threePt" dir="t"/>
            </a:scene3d>
            <a:sp3d extrusionH="57150">
              <a:bevelT w="38100" h="38100"/>
            </a:sp3d>
          </a:bodyPr>
          <a:lstStyle/>
          <a:p>
            <a:r>
              <a:rPr lang="en-US" sz="4400" dirty="0" smtClean="0">
                <a:solidFill>
                  <a:srgbClr val="FF6699"/>
                </a:solidFill>
                <a:effectLst>
                  <a:reflection blurRad="6350" stA="55000" endA="300" endPos="45500" dir="5400000" sy="-100000" algn="bl" rotWithShape="0"/>
                </a:effectLst>
              </a:rPr>
              <a:t>?</a:t>
            </a:r>
            <a:endParaRPr lang="en-US" sz="4400" dirty="0">
              <a:solidFill>
                <a:srgbClr val="FF6699"/>
              </a:solidFill>
              <a:effectLst>
                <a:reflection blurRad="6350" stA="55000" endA="300" endPos="45500" dir="5400000" sy="-100000" algn="bl" rotWithShape="0"/>
              </a:effectLst>
            </a:endParaRPr>
          </a:p>
        </p:txBody>
      </p:sp>
      <p:sp>
        <p:nvSpPr>
          <p:cNvPr id="16" name="TextBox 15"/>
          <p:cNvSpPr txBox="1"/>
          <p:nvPr/>
        </p:nvSpPr>
        <p:spPr>
          <a:xfrm rot="18277140" flipH="1">
            <a:off x="438513" y="3075786"/>
            <a:ext cx="891282" cy="646331"/>
          </a:xfrm>
          <a:prstGeom prst="rect">
            <a:avLst/>
          </a:prstGeom>
          <a:noFill/>
        </p:spPr>
        <p:txBody>
          <a:bodyPr wrap="square" rtlCol="0">
            <a:spAutoFit/>
            <a:scene3d>
              <a:camera prst="orthographicFront"/>
              <a:lightRig rig="threePt" dir="t"/>
            </a:scene3d>
            <a:sp3d extrusionH="57150">
              <a:bevelT w="38100" h="38100"/>
            </a:sp3d>
          </a:bodyPr>
          <a:lstStyle/>
          <a:p>
            <a:r>
              <a:rPr lang="en-US" sz="3600" dirty="0" smtClean="0">
                <a:solidFill>
                  <a:schemeClr val="tx2">
                    <a:lumMod val="40000"/>
                    <a:lumOff val="60000"/>
                  </a:schemeClr>
                </a:solidFill>
                <a:effectLst>
                  <a:reflection blurRad="6350" stA="55000" endA="300" endPos="45500" dir="5400000" sy="-100000" algn="bl" rotWithShape="0"/>
                </a:effectLst>
              </a:rPr>
              <a:t>?</a:t>
            </a:r>
            <a:endParaRPr lang="en-US" sz="3600" dirty="0">
              <a:solidFill>
                <a:schemeClr val="tx2">
                  <a:lumMod val="40000"/>
                  <a:lumOff val="60000"/>
                </a:schemeClr>
              </a:solidFill>
              <a:effectLst>
                <a:reflection blurRad="6350" stA="55000" endA="300" endPos="45500" dir="5400000" sy="-100000" algn="bl" rotWithShape="0"/>
              </a:effectLst>
            </a:endParaRPr>
          </a:p>
        </p:txBody>
      </p:sp>
    </p:spTree>
    <p:extLst>
      <p:ext uri="{BB962C8B-B14F-4D97-AF65-F5344CB8AC3E}">
        <p14:creationId xmlns:p14="http://schemas.microsoft.com/office/powerpoint/2010/main" val="443134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3600" dirty="0" smtClean="0"/>
              <a:t>Free Trainings @ Telerik Academy</a:t>
            </a:r>
            <a:endParaRPr lang="en-US" sz="3600" dirty="0"/>
          </a:p>
        </p:txBody>
      </p:sp>
      <p:sp>
        <p:nvSpPr>
          <p:cNvPr id="4" name="Content Placeholder 3"/>
          <p:cNvSpPr>
            <a:spLocks noGrp="1"/>
          </p:cNvSpPr>
          <p:nvPr>
            <p:ph idx="1"/>
          </p:nvPr>
        </p:nvSpPr>
        <p:spPr>
          <a:xfrm>
            <a:off x="228600" y="1066800"/>
            <a:ext cx="8686800" cy="5638800"/>
          </a:xfrm>
        </p:spPr>
        <p:txBody>
          <a:bodyPr/>
          <a:lstStyle/>
          <a:p>
            <a:r>
              <a:rPr lang="en-US" smtClean="0"/>
              <a:t>C# Programming </a:t>
            </a:r>
            <a:r>
              <a:rPr lang="en-US" dirty="0" smtClean="0"/>
              <a:t>@ Telerik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a:hlinkClick r:id="rId2"/>
              </a:rPr>
              <a:t>csharpfundamentals.telerik.com</a:t>
            </a:r>
            <a:endParaRPr lang="en-US" noProof="1"/>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3" tooltip="Telerik Software Academy - Free Programming Courses"/>
              </a:rPr>
              <a:t>academy.telerik.com</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Academy @ Facebook</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4" tooltip="Telerik Softyware Academy @ Facebook"/>
              </a:rPr>
              <a:t>facebook.com/TelerikAcademy</a:t>
            </a:r>
            <a:endParaRPr lang="en-US" noProof="1" smtClean="0"/>
          </a:p>
          <a:p>
            <a:pPr marL="282575" lvl="1" indent="-282575">
              <a:spcBef>
                <a:spcPts val="1800"/>
              </a:spcBef>
              <a:buClr>
                <a:schemeClr val="accent5">
                  <a:lumMod val="40000"/>
                  <a:lumOff val="60000"/>
                </a:schemeClr>
              </a:buClr>
              <a:buSzPct val="70000"/>
              <a:buFont typeface="Wingdings 2" pitchFamily="18" charset="2"/>
              <a:buChar char=""/>
              <a:tabLst>
                <a:tab pos="282575" algn="l"/>
              </a:tabLst>
            </a:pPr>
            <a:r>
              <a:rPr lang="en-US" dirty="0" smtClean="0"/>
              <a:t>Telerik Software Academy Forums</a:t>
            </a:r>
          </a:p>
          <a:p>
            <a:pPr marL="574675" lvl="2" indent="-282575">
              <a:buClr>
                <a:schemeClr val="accent5">
                  <a:lumMod val="40000"/>
                  <a:lumOff val="60000"/>
                </a:schemeClr>
              </a:buClr>
              <a:buSzPct val="70000"/>
              <a:buFont typeface="Wingdings 2" pitchFamily="18" charset="2"/>
              <a:buChar char=""/>
              <a:tabLst>
                <a:tab pos="282575" algn="l"/>
              </a:tabLst>
            </a:pPr>
            <a:r>
              <a:rPr lang="en-US" noProof="1" smtClean="0">
                <a:hlinkClick r:id="rId5" tooltip="Telerik Software Academy Forums - Community for Programmers"/>
              </a:rPr>
              <a:t>forums.academy.telerik.com</a:t>
            </a:r>
            <a:endParaRPr lang="en-US" noProof="1"/>
          </a:p>
        </p:txBody>
      </p:sp>
      <p:pic>
        <p:nvPicPr>
          <p:cNvPr id="5" name="Picture 5">
            <a:hlinkClick r:id="rId5" tooltip="Telerik Software Academy Forums - Discussion Board for Developers"/>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7523898" y="5218092"/>
            <a:ext cx="1162902" cy="1268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a:hlinkClick r:id="rId3" tooltip="Telerik Software Academy"/>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548941" y="2667000"/>
            <a:ext cx="3137859" cy="918234"/>
          </a:xfrm>
          <a:prstGeom prst="rect">
            <a:avLst/>
          </a:prstGeom>
          <a:noFill/>
          <a:ln>
            <a:solidFill>
              <a:srgbClr val="9BCC00"/>
            </a:solidFill>
          </a:ln>
          <a:extLst>
            <a:ext uri="{909E8E84-426E-40DD-AFC4-6F175D3DCCD1}">
              <a14:hiddenFill xmlns:a14="http://schemas.microsoft.com/office/drawing/2010/main">
                <a:solidFill>
                  <a:srgbClr val="FFFFFF"/>
                </a:solidFill>
              </a14:hiddenFill>
            </a:ext>
          </a:extLst>
        </p:spPr>
      </p:pic>
      <p:pic>
        <p:nvPicPr>
          <p:cNvPr id="1037" name="Picture 13">
            <a:hlinkClick r:id="rId8" tooltip="Telerik Academy @ Facebook"/>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7748587" y="4003901"/>
            <a:ext cx="938213" cy="93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Picture 1">
            <a:hlinkClick r:id="rId2"/>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7562025" y="1123558"/>
            <a:ext cx="1124775" cy="1124775"/>
          </a:xfrm>
          <a:prstGeom prst="rect">
            <a:avLst/>
          </a:prstGeom>
        </p:spPr>
      </p:pic>
    </p:spTree>
    <p:extLst>
      <p:ext uri="{BB962C8B-B14F-4D97-AF65-F5344CB8AC3E}">
        <p14:creationId xmlns:p14="http://schemas.microsoft.com/office/powerpoint/2010/main" val="256284220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V-model Scheme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11</a:t>
            </a:fld>
            <a:endParaRPr lang="en-US" dirty="0"/>
          </a:p>
        </p:txBody>
      </p:sp>
      <p:sp>
        <p:nvSpPr>
          <p:cNvPr id="5" name="TextBox 4"/>
          <p:cNvSpPr txBox="1"/>
          <p:nvPr/>
        </p:nvSpPr>
        <p:spPr>
          <a:xfrm>
            <a:off x="438908" y="1000373"/>
            <a:ext cx="260611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Requirements</a:t>
            </a:r>
          </a:p>
          <a:p>
            <a:pPr algn="ctr"/>
            <a:r>
              <a:rPr lang="en-US" b="1" dirty="0" smtClean="0">
                <a:effectLst>
                  <a:outerShdw blurRad="38100" dist="38100" dir="2700000" algn="tl">
                    <a:srgbClr val="000000">
                      <a:alpha val="43137"/>
                    </a:srgbClr>
                  </a:outerShdw>
                </a:effectLst>
              </a:rPr>
              <a:t>definition</a:t>
            </a:r>
            <a:endParaRPr lang="en-US" b="1" dirty="0">
              <a:effectLst>
                <a:outerShdw blurRad="38100" dist="38100" dir="2700000" algn="tl">
                  <a:srgbClr val="000000">
                    <a:alpha val="43137"/>
                  </a:srgbClr>
                </a:outerShdw>
              </a:effectLst>
            </a:endParaRPr>
          </a:p>
        </p:txBody>
      </p:sp>
      <p:sp>
        <p:nvSpPr>
          <p:cNvPr id="6" name="TextBox 5"/>
          <p:cNvSpPr txBox="1"/>
          <p:nvPr/>
        </p:nvSpPr>
        <p:spPr>
          <a:xfrm>
            <a:off x="811032" y="2286000"/>
            <a:ext cx="2534431"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Functional </a:t>
            </a:r>
          </a:p>
          <a:p>
            <a:pPr algn="ctr"/>
            <a:r>
              <a:rPr lang="en-US" b="1" dirty="0" smtClean="0">
                <a:effectLst>
                  <a:outerShdw blurRad="38100" dist="38100" dir="2700000" algn="tl">
                    <a:srgbClr val="000000">
                      <a:alpha val="43137"/>
                    </a:srgbClr>
                  </a:outerShdw>
                </a:effectLst>
              </a:rPr>
              <a:t>system design</a:t>
            </a:r>
            <a:endParaRPr lang="en-US" b="1" dirty="0">
              <a:effectLst>
                <a:outerShdw blurRad="38100" dist="38100" dir="2700000" algn="tl">
                  <a:srgbClr val="000000">
                    <a:alpha val="43137"/>
                  </a:srgbClr>
                </a:outerShdw>
              </a:effectLst>
            </a:endParaRPr>
          </a:p>
        </p:txBody>
      </p:sp>
      <p:sp>
        <p:nvSpPr>
          <p:cNvPr id="7" name="TextBox 6"/>
          <p:cNvSpPr txBox="1"/>
          <p:nvPr/>
        </p:nvSpPr>
        <p:spPr>
          <a:xfrm>
            <a:off x="1237896" y="3581400"/>
            <a:ext cx="2724504"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Technical system </a:t>
            </a:r>
            <a:endParaRPr lang="en-US" b="1" dirty="0">
              <a:effectLst>
                <a:outerShdw blurRad="38100" dist="38100" dir="2700000" algn="tl">
                  <a:srgbClr val="000000">
                    <a:alpha val="43137"/>
                  </a:srgbClr>
                </a:outerShdw>
              </a:effectLst>
            </a:endParaRPr>
          </a:p>
          <a:p>
            <a:pPr algn="ctr"/>
            <a:r>
              <a:rPr lang="en-US" b="1" dirty="0">
                <a:effectLst>
                  <a:outerShdw blurRad="38100" dist="38100" dir="2700000" algn="tl">
                    <a:srgbClr val="000000">
                      <a:alpha val="43137"/>
                    </a:srgbClr>
                  </a:outerShdw>
                </a:effectLst>
              </a:rPr>
              <a:t>design</a:t>
            </a:r>
          </a:p>
        </p:txBody>
      </p:sp>
      <p:sp>
        <p:nvSpPr>
          <p:cNvPr id="8" name="TextBox 7"/>
          <p:cNvSpPr txBox="1"/>
          <p:nvPr/>
        </p:nvSpPr>
        <p:spPr>
          <a:xfrm>
            <a:off x="1741964" y="4800600"/>
            <a:ext cx="2417552" cy="646331"/>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a:effectLst>
                  <a:outerShdw blurRad="38100" dist="38100" dir="2700000" algn="tl">
                    <a:srgbClr val="000000">
                      <a:alpha val="43137"/>
                    </a:srgbClr>
                  </a:outerShdw>
                </a:effectLst>
              </a:rPr>
              <a:t>d</a:t>
            </a:r>
            <a:r>
              <a:rPr lang="en-US" b="1" dirty="0" smtClean="0">
                <a:effectLst>
                  <a:outerShdw blurRad="38100" dist="38100" dir="2700000" algn="tl">
                    <a:srgbClr val="000000">
                      <a:alpha val="43137"/>
                    </a:srgbClr>
                  </a:outerShdw>
                </a:effectLst>
              </a:rPr>
              <a:t>esign</a:t>
            </a:r>
            <a:endParaRPr lang="en-US" b="1" dirty="0">
              <a:effectLst>
                <a:outerShdw blurRad="38100" dist="38100" dir="2700000" algn="tl">
                  <a:srgbClr val="000000">
                    <a:alpha val="43137"/>
                  </a:srgbClr>
                </a:outerShdw>
              </a:effectLst>
            </a:endParaRPr>
          </a:p>
        </p:txBody>
      </p:sp>
      <p:sp>
        <p:nvSpPr>
          <p:cNvPr id="9" name="TextBox 8"/>
          <p:cNvSpPr txBox="1"/>
          <p:nvPr/>
        </p:nvSpPr>
        <p:spPr>
          <a:xfrm>
            <a:off x="3598151" y="6019800"/>
            <a:ext cx="2100255" cy="477054"/>
          </a:xfrm>
          <a:prstGeom prst="rect">
            <a:avLst/>
          </a:prstGeom>
          <a:solidFill>
            <a:srgbClr val="5E6465"/>
          </a:solidFill>
          <a:ln w="25400">
            <a:solidFill>
              <a:schemeClr val="tx1">
                <a:lumMod val="20000"/>
                <a:lumOff val="80000"/>
              </a:schemeClr>
            </a:solidFill>
          </a:ln>
        </p:spPr>
        <p:txBody>
          <a:bodyPr wrap="none" rtlCol="0">
            <a:spAutoFit/>
          </a:bodyPr>
          <a:lstStyle/>
          <a:p>
            <a:pPr algn="ctr"/>
            <a:r>
              <a:rPr lang="en-US" b="1" dirty="0" smtClean="0">
                <a:effectLst>
                  <a:outerShdw blurRad="38100" dist="38100" dir="2700000" algn="tl">
                    <a:srgbClr val="000000">
                      <a:alpha val="43137"/>
                    </a:srgbClr>
                  </a:outerShdw>
                </a:effectLst>
              </a:rPr>
              <a:t>Programming</a:t>
            </a:r>
          </a:p>
        </p:txBody>
      </p:sp>
      <p:sp>
        <p:nvSpPr>
          <p:cNvPr id="10" name="TextBox 9"/>
          <p:cNvSpPr txBox="1"/>
          <p:nvPr/>
        </p:nvSpPr>
        <p:spPr>
          <a:xfrm>
            <a:off x="5181601" y="4800600"/>
            <a:ext cx="213987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Component </a:t>
            </a:r>
          </a:p>
          <a:p>
            <a:pPr algn="ctr"/>
            <a:r>
              <a:rPr lang="en-US" b="1" dirty="0" smtClean="0">
                <a:effectLst>
                  <a:outerShdw blurRad="38100" dist="38100" dir="2700000" algn="tl">
                    <a:srgbClr val="000000">
                      <a:alpha val="43137"/>
                    </a:srgbClr>
                  </a:outerShdw>
                </a:effectLst>
              </a:rPr>
              <a:t>test</a:t>
            </a:r>
          </a:p>
        </p:txBody>
      </p:sp>
      <p:sp>
        <p:nvSpPr>
          <p:cNvPr id="11" name="TextBox 10"/>
          <p:cNvSpPr txBox="1"/>
          <p:nvPr/>
        </p:nvSpPr>
        <p:spPr>
          <a:xfrm>
            <a:off x="5486400" y="3581400"/>
            <a:ext cx="2331148"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Integration </a:t>
            </a:r>
          </a:p>
          <a:p>
            <a:pPr algn="ctr"/>
            <a:r>
              <a:rPr lang="en-US" b="1" dirty="0" smtClean="0">
                <a:effectLst>
                  <a:outerShdw blurRad="38100" dist="38100" dir="2700000" algn="tl">
                    <a:srgbClr val="000000">
                      <a:alpha val="43137"/>
                    </a:srgbClr>
                  </a:outerShdw>
                </a:effectLst>
              </a:rPr>
              <a:t>test</a:t>
            </a:r>
          </a:p>
        </p:txBody>
      </p:sp>
      <p:sp>
        <p:nvSpPr>
          <p:cNvPr id="12" name="TextBox 11"/>
          <p:cNvSpPr txBox="1"/>
          <p:nvPr/>
        </p:nvSpPr>
        <p:spPr>
          <a:xfrm>
            <a:off x="5873536" y="2286000"/>
            <a:ext cx="2286000"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System </a:t>
            </a:r>
          </a:p>
          <a:p>
            <a:pPr algn="ctr"/>
            <a:r>
              <a:rPr lang="en-US" b="1" dirty="0" smtClean="0">
                <a:effectLst>
                  <a:outerShdw blurRad="38100" dist="38100" dir="2700000" algn="tl">
                    <a:srgbClr val="000000">
                      <a:alpha val="43137"/>
                    </a:srgbClr>
                  </a:outerShdw>
                </a:effectLst>
              </a:rPr>
              <a:t>test</a:t>
            </a:r>
          </a:p>
        </p:txBody>
      </p:sp>
      <p:sp>
        <p:nvSpPr>
          <p:cNvPr id="13" name="TextBox 12"/>
          <p:cNvSpPr txBox="1"/>
          <p:nvPr/>
        </p:nvSpPr>
        <p:spPr>
          <a:xfrm>
            <a:off x="6251540" y="1000373"/>
            <a:ext cx="2458305" cy="861774"/>
          </a:xfrm>
          <a:prstGeom prst="rect">
            <a:avLst/>
          </a:prstGeom>
          <a:solidFill>
            <a:srgbClr val="5E6465"/>
          </a:solidFill>
          <a:ln w="25400">
            <a:solidFill>
              <a:schemeClr val="tx1">
                <a:lumMod val="20000"/>
                <a:lumOff val="80000"/>
              </a:schemeClr>
            </a:solidFill>
          </a:ln>
        </p:spPr>
        <p:txBody>
          <a:bodyPr wrap="square" rtlCol="0">
            <a:spAutoFit/>
          </a:bodyPr>
          <a:lstStyle/>
          <a:p>
            <a:pPr algn="ctr"/>
            <a:r>
              <a:rPr lang="en-US" b="1" dirty="0" smtClean="0">
                <a:effectLst>
                  <a:outerShdw blurRad="38100" dist="38100" dir="2700000" algn="tl">
                    <a:srgbClr val="000000">
                      <a:alpha val="43137"/>
                    </a:srgbClr>
                  </a:outerShdw>
                </a:effectLst>
              </a:rPr>
              <a:t>Acceptance</a:t>
            </a:r>
          </a:p>
          <a:p>
            <a:pPr algn="ctr"/>
            <a:r>
              <a:rPr lang="en-US" b="1" dirty="0" smtClean="0">
                <a:effectLst>
                  <a:outerShdw blurRad="38100" dist="38100" dir="2700000" algn="tl">
                    <a:srgbClr val="000000">
                      <a:alpha val="43137"/>
                    </a:srgbClr>
                  </a:outerShdw>
                </a:effectLst>
              </a:rPr>
              <a:t>test</a:t>
            </a:r>
          </a:p>
        </p:txBody>
      </p:sp>
      <p:cxnSp>
        <p:nvCxnSpPr>
          <p:cNvPr id="15" name="Straight Connector 14"/>
          <p:cNvCxnSpPr>
            <a:stCxn id="5" idx="2"/>
          </p:cNvCxnSpPr>
          <p:nvPr/>
        </p:nvCxnSpPr>
        <p:spPr>
          <a:xfrm>
            <a:off x="1741964" y="1862147"/>
            <a:ext cx="168142" cy="423853"/>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171151" y="3147774"/>
            <a:ext cx="1810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7" idx="2"/>
          </p:cNvCxnSpPr>
          <p:nvPr/>
        </p:nvCxnSpPr>
        <p:spPr>
          <a:xfrm>
            <a:off x="2600148" y="4443174"/>
            <a:ext cx="17529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5698406" y="5662374"/>
            <a:ext cx="397594" cy="595954"/>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2"/>
          </p:cNvCxnSpPr>
          <p:nvPr/>
        </p:nvCxnSpPr>
        <p:spPr>
          <a:xfrm flipH="1">
            <a:off x="6451758" y="4443174"/>
            <a:ext cx="200216" cy="3574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6887282" y="3147774"/>
            <a:ext cx="182281" cy="433626"/>
          </a:xfrm>
          <a:prstGeom prst="line">
            <a:avLst/>
          </a:prstGeom>
          <a:ln w="38100">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endCxn id="9" idx="1"/>
          </p:cNvCxnSpPr>
          <p:nvPr/>
        </p:nvCxnSpPr>
        <p:spPr>
          <a:xfrm>
            <a:off x="3200400" y="5662374"/>
            <a:ext cx="397751" cy="595953"/>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7480692" y="1862147"/>
            <a:ext cx="159214" cy="423854"/>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64" name="Elbow Connector 63"/>
          <p:cNvCxnSpPr>
            <a:stCxn id="6" idx="1"/>
          </p:cNvCxnSpPr>
          <p:nvPr/>
        </p:nvCxnSpPr>
        <p:spPr>
          <a:xfrm rot="10800000">
            <a:off x="438908" y="1862149"/>
            <a:ext cx="372124" cy="854738"/>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9" name="Elbow Connector 68"/>
          <p:cNvCxnSpPr>
            <a:stCxn id="7" idx="1"/>
          </p:cNvCxnSpPr>
          <p:nvPr/>
        </p:nvCxnSpPr>
        <p:spPr>
          <a:xfrm rot="10800000">
            <a:off x="811032" y="3147775"/>
            <a:ext cx="426864" cy="864513"/>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2" name="Elbow Connector 71"/>
          <p:cNvCxnSpPr>
            <a:stCxn id="8" idx="1"/>
          </p:cNvCxnSpPr>
          <p:nvPr/>
        </p:nvCxnSpPr>
        <p:spPr>
          <a:xfrm rot="10800000">
            <a:off x="1237896" y="4443176"/>
            <a:ext cx="504068" cy="680591"/>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8" name="Elbow Connector 77"/>
          <p:cNvCxnSpPr>
            <a:stCxn id="9" idx="1"/>
          </p:cNvCxnSpPr>
          <p:nvPr/>
        </p:nvCxnSpPr>
        <p:spPr>
          <a:xfrm rot="10800000">
            <a:off x="3045019" y="5662375"/>
            <a:ext cx="553132" cy="595952"/>
          </a:xfrm>
          <a:prstGeom prst="bentConnector2">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13" idx="1"/>
            <a:endCxn id="5" idx="3"/>
          </p:cNvCxnSpPr>
          <p:nvPr/>
        </p:nvCxnSpPr>
        <p:spPr>
          <a:xfrm flipH="1">
            <a:off x="3045019" y="1431260"/>
            <a:ext cx="3206521"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12" idx="1"/>
            <a:endCxn id="6" idx="3"/>
          </p:cNvCxnSpPr>
          <p:nvPr/>
        </p:nvCxnSpPr>
        <p:spPr>
          <a:xfrm flipH="1">
            <a:off x="3345463" y="2716887"/>
            <a:ext cx="2528073"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11" idx="1"/>
            <a:endCxn id="7" idx="3"/>
          </p:cNvCxnSpPr>
          <p:nvPr/>
        </p:nvCxnSpPr>
        <p:spPr>
          <a:xfrm flipH="1">
            <a:off x="3962400" y="4012287"/>
            <a:ext cx="1524000"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endCxn id="8" idx="3"/>
          </p:cNvCxnSpPr>
          <p:nvPr/>
        </p:nvCxnSpPr>
        <p:spPr>
          <a:xfrm flipH="1">
            <a:off x="4159516" y="5123765"/>
            <a:ext cx="1022085" cy="1"/>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533814" y="5949177"/>
            <a:ext cx="1066386" cy="0"/>
          </a:xfrm>
          <a:prstGeom prst="straightConnector1">
            <a:avLst/>
          </a:prstGeom>
          <a:ln w="381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133" name="TextBox 132"/>
          <p:cNvSpPr txBox="1"/>
          <p:nvPr/>
        </p:nvSpPr>
        <p:spPr>
          <a:xfrm>
            <a:off x="236888" y="6019801"/>
            <a:ext cx="2262158"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Implementation &amp; </a:t>
            </a:r>
          </a:p>
          <a:p>
            <a:r>
              <a:rPr lang="en-US" sz="2000" b="1" dirty="0" smtClean="0">
                <a:effectLst>
                  <a:outerShdw blurRad="38100" dist="38100" dir="2700000" algn="tl">
                    <a:srgbClr val="000000">
                      <a:alpha val="43137"/>
                    </a:srgbClr>
                  </a:outerShdw>
                </a:effectLst>
              </a:rPr>
              <a:t>Integration</a:t>
            </a:r>
            <a:endParaRPr lang="en-US" sz="2000" b="1" dirty="0">
              <a:effectLst>
                <a:outerShdw blurRad="38100" dist="38100" dir="2700000" algn="tl">
                  <a:srgbClr val="000000">
                    <a:alpha val="43137"/>
                  </a:srgbClr>
                </a:outerShdw>
              </a:effectLst>
            </a:endParaRPr>
          </a:p>
        </p:txBody>
      </p:sp>
      <p:cxnSp>
        <p:nvCxnSpPr>
          <p:cNvPr id="134" name="Straight Arrow Connector 133"/>
          <p:cNvCxnSpPr/>
          <p:nvPr/>
        </p:nvCxnSpPr>
        <p:spPr>
          <a:xfrm flipH="1">
            <a:off x="7194871" y="6019802"/>
            <a:ext cx="1110929" cy="0"/>
          </a:xfrm>
          <a:prstGeom prst="straightConnector1">
            <a:avLst/>
          </a:prstGeom>
          <a:ln w="38100">
            <a:solidFill>
              <a:schemeClr val="accent5">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141" name="TextBox 140"/>
          <p:cNvSpPr txBox="1"/>
          <p:nvPr/>
        </p:nvSpPr>
        <p:spPr>
          <a:xfrm>
            <a:off x="6978422" y="6032697"/>
            <a:ext cx="1743811" cy="707886"/>
          </a:xfrm>
          <a:prstGeom prst="rect">
            <a:avLst/>
          </a:prstGeom>
          <a:noFill/>
        </p:spPr>
        <p:txBody>
          <a:bodyPr wrap="none" rtlCol="0">
            <a:spAutoFit/>
          </a:bodyPr>
          <a:lstStyle/>
          <a:p>
            <a:r>
              <a:rPr lang="en-US" sz="2000" b="1" dirty="0" smtClean="0">
                <a:effectLst>
                  <a:outerShdw blurRad="38100" dist="38100" dir="2700000" algn="tl">
                    <a:srgbClr val="000000">
                      <a:alpha val="43137"/>
                    </a:srgbClr>
                  </a:outerShdw>
                </a:effectLst>
              </a:rPr>
              <a:t>Verification &amp; </a:t>
            </a:r>
          </a:p>
          <a:p>
            <a:r>
              <a:rPr lang="en-US" sz="2000" b="1" dirty="0">
                <a:effectLst>
                  <a:outerShdw blurRad="38100" dist="38100" dir="2700000" algn="tl">
                    <a:srgbClr val="000000">
                      <a:alpha val="43137"/>
                    </a:srgbClr>
                  </a:outerShdw>
                </a:effectLst>
              </a:rPr>
              <a:t>V</a:t>
            </a:r>
            <a:r>
              <a:rPr lang="en-US" sz="2000" b="1" dirty="0" smtClean="0">
                <a:effectLst>
                  <a:outerShdw blurRad="38100" dist="38100" dir="2700000" algn="tl">
                    <a:srgbClr val="000000">
                      <a:alpha val="43137"/>
                    </a:srgbClr>
                  </a:outerShdw>
                </a:effectLst>
              </a:rPr>
              <a:t>alidation</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019931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Requirements </a:t>
            </a:r>
            <a:r>
              <a:rPr lang="en-US" dirty="0" smtClean="0"/>
              <a:t>specification</a:t>
            </a:r>
          </a:p>
          <a:p>
            <a:pPr lvl="1">
              <a:lnSpc>
                <a:spcPct val="100000"/>
              </a:lnSpc>
            </a:pPr>
            <a:r>
              <a:rPr lang="en-US" dirty="0" smtClean="0"/>
              <a:t>Specifying customer requirements</a:t>
            </a:r>
          </a:p>
          <a:p>
            <a:pPr lvl="1">
              <a:lnSpc>
                <a:spcPct val="100000"/>
              </a:lnSpc>
            </a:pPr>
            <a:r>
              <a:rPr lang="en-US" dirty="0" smtClean="0"/>
              <a:t>Defining the system’s purpose, characteristics </a:t>
            </a:r>
            <a:r>
              <a:rPr lang="en-US" dirty="0"/>
              <a:t>and </a:t>
            </a:r>
            <a:r>
              <a:rPr lang="en-US" dirty="0" smtClean="0"/>
              <a:t>features</a:t>
            </a:r>
          </a:p>
          <a:p>
            <a:pPr marL="342900" indent="-342900">
              <a:lnSpc>
                <a:spcPct val="100000"/>
              </a:lnSpc>
              <a:buSzPct val="100000"/>
              <a:buFont typeface="+mj-lt"/>
              <a:buAutoNum type="arabicPeriod"/>
            </a:pPr>
            <a:r>
              <a:rPr lang="en-US" dirty="0"/>
              <a:t>Functional system </a:t>
            </a:r>
            <a:r>
              <a:rPr lang="en-US" dirty="0" smtClean="0"/>
              <a:t>design</a:t>
            </a:r>
          </a:p>
          <a:p>
            <a:pPr lvl="1">
              <a:lnSpc>
                <a:spcPct val="100000"/>
              </a:lnSpc>
            </a:pPr>
            <a:r>
              <a:rPr lang="en-US" dirty="0" smtClean="0"/>
              <a:t>Mapping functions </a:t>
            </a:r>
            <a:r>
              <a:rPr lang="en-US" dirty="0"/>
              <a:t>and dialogues of the new system</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12</a:t>
            </a:fld>
            <a:endParaRPr lang="en-US" dirty="0"/>
          </a:p>
        </p:txBody>
      </p:sp>
      <p:pic>
        <p:nvPicPr>
          <p:cNvPr id="1126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724400"/>
            <a:ext cx="1671003" cy="18097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71265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Technical system </a:t>
            </a:r>
            <a:r>
              <a:rPr lang="en-US" dirty="0" smtClean="0"/>
              <a:t>design</a:t>
            </a:r>
          </a:p>
          <a:p>
            <a:pPr lvl="1">
              <a:lnSpc>
                <a:spcPct val="100000"/>
              </a:lnSpc>
            </a:pPr>
            <a:r>
              <a:rPr lang="en-US" dirty="0" smtClean="0"/>
              <a:t>Designing the </a:t>
            </a:r>
            <a:r>
              <a:rPr lang="en-US" dirty="0"/>
              <a:t>implementation of the </a:t>
            </a:r>
            <a:r>
              <a:rPr lang="en-US" dirty="0" smtClean="0"/>
              <a:t>system</a:t>
            </a:r>
          </a:p>
          <a:p>
            <a:pPr lvl="1">
              <a:lnSpc>
                <a:spcPct val="100000"/>
              </a:lnSpc>
            </a:pPr>
            <a:r>
              <a:rPr lang="en-US" dirty="0" smtClean="0"/>
              <a:t>Defining </a:t>
            </a:r>
            <a:r>
              <a:rPr lang="en-US" dirty="0"/>
              <a:t>interfaces to the system </a:t>
            </a:r>
            <a:r>
              <a:rPr lang="en-US" dirty="0" smtClean="0"/>
              <a:t>environment</a:t>
            </a:r>
          </a:p>
          <a:p>
            <a:pPr lvl="1">
              <a:lnSpc>
                <a:spcPct val="100000"/>
              </a:lnSpc>
            </a:pPr>
            <a:r>
              <a:rPr lang="en-US" dirty="0" smtClean="0"/>
              <a:t>Decomposing </a:t>
            </a:r>
            <a:r>
              <a:rPr lang="en-US" dirty="0"/>
              <a:t>the system into </a:t>
            </a:r>
            <a:r>
              <a:rPr lang="en-US" dirty="0" smtClean="0"/>
              <a:t>smaller understandable </a:t>
            </a:r>
            <a:r>
              <a:rPr lang="en-US" dirty="0"/>
              <a:t>subsystems </a:t>
            </a:r>
            <a:endParaRPr lang="en-US" dirty="0" smtClean="0"/>
          </a:p>
          <a:p>
            <a:pPr lvl="2">
              <a:lnSpc>
                <a:spcPct val="100000"/>
              </a:lnSpc>
            </a:pPr>
            <a:r>
              <a:rPr lang="en-US" dirty="0" smtClean="0"/>
              <a:t>System architecture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13</a:t>
            </a:fld>
            <a:endParaRPr lang="en-US" dirty="0"/>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257800" y="4191000"/>
            <a:ext cx="3295650" cy="209603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647716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Development Tasks </a:t>
            </a:r>
            <a:r>
              <a:rPr lang="en-US" dirty="0" smtClean="0"/>
              <a:t>(3)</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4"/>
            </a:pPr>
            <a:r>
              <a:rPr lang="en-US" dirty="0" smtClean="0"/>
              <a:t>Component specification</a:t>
            </a:r>
          </a:p>
          <a:p>
            <a:pPr marL="566738" lvl="1" indent="-219075">
              <a:lnSpc>
                <a:spcPct val="100000"/>
              </a:lnSpc>
              <a:buSzPct val="100000"/>
            </a:pPr>
            <a:r>
              <a:rPr lang="en-US" dirty="0" smtClean="0"/>
              <a:t>Defining each subsystem</a:t>
            </a:r>
          </a:p>
          <a:p>
            <a:pPr marL="855663" lvl="2" indent="-215900">
              <a:lnSpc>
                <a:spcPct val="100000"/>
              </a:lnSpc>
              <a:buSzPct val="100000"/>
            </a:pPr>
            <a:r>
              <a:rPr lang="en-US" dirty="0" smtClean="0"/>
              <a:t>Task</a:t>
            </a:r>
            <a:r>
              <a:rPr lang="en-US" dirty="0"/>
              <a:t>, behavior, inner </a:t>
            </a:r>
            <a:r>
              <a:rPr lang="en-US" dirty="0" smtClean="0"/>
              <a:t>structure, interfaces</a:t>
            </a:r>
          </a:p>
          <a:p>
            <a:pPr marL="342900" indent="-342900">
              <a:lnSpc>
                <a:spcPct val="100000"/>
              </a:lnSpc>
              <a:buSzPct val="100000"/>
              <a:buFont typeface="+mj-lt"/>
              <a:buAutoNum type="arabicPeriod" startAt="5"/>
            </a:pPr>
            <a:r>
              <a:rPr lang="en-US" dirty="0" smtClean="0"/>
              <a:t>Programming</a:t>
            </a:r>
            <a:endParaRPr lang="en-US" dirty="0"/>
          </a:p>
          <a:p>
            <a:pPr marL="566738" lvl="1" indent="-219075">
              <a:lnSpc>
                <a:spcPct val="100000"/>
              </a:lnSpc>
              <a:buSzPct val="100000"/>
              <a:tabLst>
                <a:tab pos="566738" algn="l"/>
              </a:tabLst>
            </a:pPr>
            <a:r>
              <a:rPr lang="en-US" dirty="0"/>
              <a:t>I</a:t>
            </a:r>
            <a:r>
              <a:rPr lang="en-US" dirty="0" smtClean="0"/>
              <a:t>mplementing  each specified  component in </a:t>
            </a:r>
            <a:r>
              <a:rPr lang="en-US" dirty="0"/>
              <a:t>a programming </a:t>
            </a:r>
            <a:r>
              <a:rPr lang="en-US" dirty="0" smtClean="0"/>
              <a:t>language</a:t>
            </a:r>
          </a:p>
          <a:p>
            <a:pPr marL="855663" lvl="2" indent="-215900">
              <a:lnSpc>
                <a:spcPct val="100000"/>
              </a:lnSpc>
              <a:buSzPct val="100000"/>
            </a:pPr>
            <a:r>
              <a:rPr lang="en-US" dirty="0" smtClean="0"/>
              <a:t>Modules, units, classes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14</a:t>
            </a:fld>
            <a:endParaRPr lang="en-US" dirty="0"/>
          </a:p>
        </p:txBody>
      </p:sp>
      <p:pic>
        <p:nvPicPr>
          <p:cNvPr id="12290"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638800" y="4315732"/>
            <a:ext cx="2362200" cy="22497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30558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Testing Tasks</a:t>
            </a:r>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a:pPr>
            <a:r>
              <a:rPr lang="en-US" dirty="0"/>
              <a:t>Component (unit) test</a:t>
            </a:r>
          </a:p>
          <a:p>
            <a:pPr marL="577850" lvl="1" indent="-230188">
              <a:lnSpc>
                <a:spcPct val="100000"/>
              </a:lnSpc>
              <a:buSzPct val="100000"/>
            </a:pPr>
            <a:r>
              <a:rPr lang="en-US" dirty="0"/>
              <a:t>Verifies each software component </a:t>
            </a:r>
          </a:p>
          <a:p>
            <a:pPr marL="577850" lvl="1" indent="-230188">
              <a:lnSpc>
                <a:spcPct val="100000"/>
              </a:lnSpc>
              <a:buSzPct val="100000"/>
            </a:pPr>
            <a:r>
              <a:rPr lang="en-US" dirty="0"/>
              <a:t>Does it perform correctly </a:t>
            </a:r>
          </a:p>
          <a:p>
            <a:pPr marL="860425" lvl="2" indent="-220663">
              <a:lnSpc>
                <a:spcPct val="100000"/>
              </a:lnSpc>
              <a:buSzPct val="100000"/>
            </a:pPr>
            <a:r>
              <a:rPr lang="en-US" dirty="0"/>
              <a:t>According to its specification</a:t>
            </a:r>
          </a:p>
          <a:p>
            <a:pPr marL="342900" indent="-342900">
              <a:lnSpc>
                <a:spcPct val="100000"/>
              </a:lnSpc>
              <a:buSzPct val="100000"/>
              <a:buFont typeface="+mj-lt"/>
              <a:buAutoNum type="arabicPeriod"/>
            </a:pPr>
            <a:r>
              <a:rPr lang="en-US" dirty="0"/>
              <a:t>Integration test</a:t>
            </a:r>
          </a:p>
          <a:p>
            <a:pPr marL="577850" lvl="1" indent="-230188">
              <a:lnSpc>
                <a:spcPct val="100000"/>
              </a:lnSpc>
              <a:buSzPct val="100000"/>
            </a:pPr>
            <a:r>
              <a:rPr lang="en-US" dirty="0"/>
              <a:t>Checks groups of components </a:t>
            </a:r>
          </a:p>
          <a:p>
            <a:pPr marL="577850" lvl="1" indent="-230188">
              <a:lnSpc>
                <a:spcPct val="100000"/>
              </a:lnSpc>
              <a:buSzPct val="100000"/>
            </a:pPr>
            <a:r>
              <a:rPr lang="en-US" dirty="0"/>
              <a:t>Do they collaborate correctly</a:t>
            </a:r>
          </a:p>
          <a:p>
            <a:pPr marL="860425" lvl="2" indent="-220663">
              <a:lnSpc>
                <a:spcPct val="100000"/>
              </a:lnSpc>
              <a:buSzPct val="100000"/>
            </a:pPr>
            <a:r>
              <a:rPr lang="en-US" dirty="0"/>
              <a:t>According to the technical system design</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15</a:t>
            </a:fld>
            <a:endParaRPr lang="en-US" dirty="0"/>
          </a:p>
        </p:txBody>
      </p:sp>
      <p:pic>
        <p:nvPicPr>
          <p:cNvPr id="6"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172201" y="2667000"/>
            <a:ext cx="2438400" cy="182392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958910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Tasks (2)</a:t>
            </a:r>
            <a:endParaRPr lang="en-US" dirty="0"/>
          </a:p>
        </p:txBody>
      </p:sp>
      <p:sp>
        <p:nvSpPr>
          <p:cNvPr id="3" name="Content Placeholder 2"/>
          <p:cNvSpPr>
            <a:spLocks noGrp="1"/>
          </p:cNvSpPr>
          <p:nvPr>
            <p:ph idx="1"/>
          </p:nvPr>
        </p:nvSpPr>
        <p:spPr/>
        <p:txBody>
          <a:bodyPr/>
          <a:lstStyle/>
          <a:p>
            <a:pPr marL="342900" indent="-342900">
              <a:lnSpc>
                <a:spcPct val="100000"/>
              </a:lnSpc>
              <a:buSzPct val="100000"/>
              <a:buFont typeface="+mj-lt"/>
              <a:buAutoNum type="arabicPeriod" startAt="3"/>
            </a:pPr>
            <a:r>
              <a:rPr lang="en-US" dirty="0"/>
              <a:t>System </a:t>
            </a:r>
            <a:r>
              <a:rPr lang="en-US" dirty="0" smtClean="0"/>
              <a:t>test</a:t>
            </a:r>
          </a:p>
          <a:p>
            <a:pPr marL="577850" lvl="1" indent="-230188">
              <a:lnSpc>
                <a:spcPct val="100000"/>
              </a:lnSpc>
              <a:buSzPct val="100000"/>
            </a:pPr>
            <a:r>
              <a:rPr lang="en-US" dirty="0" smtClean="0"/>
              <a:t>Verifies the </a:t>
            </a:r>
            <a:r>
              <a:rPr lang="en-US" dirty="0"/>
              <a:t>system as a whole </a:t>
            </a:r>
            <a:endParaRPr lang="en-US" dirty="0" smtClean="0"/>
          </a:p>
          <a:p>
            <a:pPr marL="577850" lvl="1" indent="-230188">
              <a:lnSpc>
                <a:spcPct val="100000"/>
              </a:lnSpc>
              <a:buSzPct val="100000"/>
            </a:pPr>
            <a:r>
              <a:rPr lang="en-US" dirty="0" smtClean="0"/>
              <a:t>Does it meet </a:t>
            </a:r>
            <a:r>
              <a:rPr lang="en-US" dirty="0"/>
              <a:t>the </a:t>
            </a:r>
            <a:r>
              <a:rPr lang="en-US" dirty="0" smtClean="0"/>
              <a:t>specified system </a:t>
            </a:r>
            <a:r>
              <a:rPr lang="en-US" dirty="0"/>
              <a:t>requirements </a:t>
            </a:r>
            <a:endParaRPr lang="en-US" dirty="0" smtClean="0"/>
          </a:p>
          <a:p>
            <a:pPr marL="400050" indent="-400050">
              <a:lnSpc>
                <a:spcPct val="100000"/>
              </a:lnSpc>
              <a:buSzPct val="100000"/>
              <a:buFont typeface="+mj-lt"/>
              <a:buAutoNum type="arabicPeriod" startAt="3"/>
              <a:tabLst>
                <a:tab pos="400050" algn="l"/>
              </a:tabLst>
            </a:pPr>
            <a:r>
              <a:rPr lang="en-US" dirty="0"/>
              <a:t>Acceptance </a:t>
            </a:r>
            <a:r>
              <a:rPr lang="en-US" dirty="0" smtClean="0"/>
              <a:t>test</a:t>
            </a:r>
          </a:p>
          <a:p>
            <a:pPr marL="577850" lvl="1" indent="-230188">
              <a:lnSpc>
                <a:spcPct val="100000"/>
              </a:lnSpc>
              <a:buSzPct val="100000"/>
              <a:tabLst>
                <a:tab pos="400050" algn="l"/>
              </a:tabLst>
            </a:pPr>
            <a:r>
              <a:rPr lang="en-US" dirty="0" smtClean="0"/>
              <a:t>Does the system meet the customer requirements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16</a:t>
            </a:fld>
            <a:endParaRPr lang="en-US" dirty="0"/>
          </a:p>
        </p:txBody>
      </p:sp>
      <p:pic>
        <p:nvPicPr>
          <p:cNvPr id="1433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43000" y="4864894"/>
            <a:ext cx="2307936" cy="15359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334000" y="4286250"/>
            <a:ext cx="2857500" cy="21145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4483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Abstraction</a:t>
            </a:r>
            <a:endParaRPr lang="en-US" dirty="0"/>
          </a:p>
        </p:txBody>
      </p:sp>
      <p:sp>
        <p:nvSpPr>
          <p:cNvPr id="3" name="Content Placeholder 2"/>
          <p:cNvSpPr>
            <a:spLocks noGrp="1"/>
          </p:cNvSpPr>
          <p:nvPr>
            <p:ph idx="1"/>
          </p:nvPr>
        </p:nvSpPr>
        <p:spPr/>
        <p:txBody>
          <a:bodyPr/>
          <a:lstStyle/>
          <a:p>
            <a:pPr>
              <a:lnSpc>
                <a:spcPct val="100000"/>
              </a:lnSpc>
            </a:pPr>
            <a:r>
              <a:rPr lang="en-US" dirty="0" smtClean="0"/>
              <a:t>Testing follows the </a:t>
            </a:r>
            <a:r>
              <a:rPr lang="en-US" dirty="0" smtClean="0">
                <a:solidFill>
                  <a:schemeClr val="accent5">
                    <a:lumMod val="20000"/>
                    <a:lumOff val="80000"/>
                  </a:schemeClr>
                </a:solidFill>
              </a:rPr>
              <a:t>levels of abstraction</a:t>
            </a:r>
            <a:r>
              <a:rPr lang="en-US" dirty="0" smtClean="0"/>
              <a:t> of development</a:t>
            </a:r>
          </a:p>
          <a:p>
            <a:pPr>
              <a:lnSpc>
                <a:spcPct val="100000"/>
              </a:lnSpc>
            </a:pPr>
            <a:r>
              <a:rPr lang="en-US" dirty="0" smtClean="0"/>
              <a:t>The </a:t>
            </a:r>
            <a:r>
              <a:rPr lang="en-US" dirty="0"/>
              <a:t>easiest way to find </a:t>
            </a:r>
            <a:r>
              <a:rPr lang="en-US" dirty="0" smtClean="0"/>
              <a:t>mistakes </a:t>
            </a:r>
          </a:p>
          <a:p>
            <a:pPr lvl="1">
              <a:lnSpc>
                <a:spcPct val="100000"/>
              </a:lnSpc>
            </a:pPr>
            <a:r>
              <a:rPr lang="en-US" dirty="0"/>
              <a:t>L</a:t>
            </a:r>
            <a:r>
              <a:rPr lang="en-US" dirty="0" smtClean="0"/>
              <a:t>ook </a:t>
            </a:r>
            <a:r>
              <a:rPr lang="en-US" dirty="0"/>
              <a:t>for them on </a:t>
            </a:r>
            <a:r>
              <a:rPr lang="en-US" dirty="0" smtClean="0"/>
              <a:t>the same level </a:t>
            </a:r>
            <a:r>
              <a:rPr lang="en-US" dirty="0"/>
              <a:t>of abstraction </a:t>
            </a:r>
            <a:endParaRPr lang="en-US" dirty="0" smtClean="0"/>
          </a:p>
          <a:p>
            <a:pPr lvl="2">
              <a:lnSpc>
                <a:spcPct val="100000"/>
              </a:lnSpc>
            </a:pPr>
            <a:r>
              <a:rPr lang="en-US" dirty="0" smtClean="0"/>
              <a:t>On </a:t>
            </a:r>
            <a:r>
              <a:rPr lang="en-US" dirty="0"/>
              <a:t>which they </a:t>
            </a:r>
            <a:r>
              <a:rPr lang="en-US" dirty="0" smtClean="0"/>
              <a:t>are produced</a:t>
            </a:r>
          </a:p>
          <a:p>
            <a:pPr lvl="1">
              <a:lnSpc>
                <a:spcPct val="100000"/>
              </a:lnSpc>
            </a:pPr>
            <a:r>
              <a:rPr lang="en-US" dirty="0" smtClean="0"/>
              <a:t>Testing </a:t>
            </a:r>
            <a:r>
              <a:rPr lang="en-US" dirty="0"/>
              <a:t>is performed </a:t>
            </a:r>
            <a:r>
              <a:rPr lang="en-US" dirty="0">
                <a:solidFill>
                  <a:schemeClr val="accent5">
                    <a:lumMod val="20000"/>
                    <a:lumOff val="80000"/>
                  </a:schemeClr>
                </a:solidFill>
              </a:rPr>
              <a:t>in parallel with development</a:t>
            </a:r>
          </a:p>
          <a:p>
            <a:pPr lvl="2">
              <a:lnSpc>
                <a:spcPct val="100000"/>
              </a:lnSpc>
            </a:pP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17</a:t>
            </a:fld>
            <a:endParaRPr lang="en-US" dirty="0"/>
          </a:p>
        </p:txBody>
      </p:sp>
      <p:pic>
        <p:nvPicPr>
          <p:cNvPr id="1331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03896" y="4586177"/>
            <a:ext cx="3044952"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64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Validation and Verification</a:t>
            </a:r>
            <a:endParaRPr lang="en-US" dirty="0"/>
          </a:p>
        </p:txBody>
      </p:sp>
      <p:sp>
        <p:nvSpPr>
          <p:cNvPr id="3" name="Content Placeholder 2"/>
          <p:cNvSpPr>
            <a:spLocks noGrp="1"/>
          </p:cNvSpPr>
          <p:nvPr>
            <p:ph idx="1"/>
          </p:nvPr>
        </p:nvSpPr>
        <p:spPr/>
        <p:txBody>
          <a:bodyPr/>
          <a:lstStyle/>
          <a:p>
            <a:pPr>
              <a:lnSpc>
                <a:spcPct val="100000"/>
              </a:lnSpc>
            </a:pPr>
            <a:r>
              <a:rPr lang="en-US" dirty="0" smtClean="0"/>
              <a:t>Are </a:t>
            </a:r>
            <a:r>
              <a:rPr lang="en-US" dirty="0"/>
              <a:t>we building </a:t>
            </a:r>
            <a:r>
              <a:rPr lang="en-US" dirty="0">
                <a:solidFill>
                  <a:schemeClr val="accent5">
                    <a:lumMod val="20000"/>
                    <a:lumOff val="80000"/>
                  </a:schemeClr>
                </a:solidFill>
              </a:rPr>
              <a:t>the right system</a:t>
            </a:r>
            <a:r>
              <a:rPr lang="en-US" dirty="0" smtClean="0"/>
              <a:t>?</a:t>
            </a:r>
          </a:p>
          <a:p>
            <a:pPr marL="577850" lvl="1" indent="-220663">
              <a:lnSpc>
                <a:spcPct val="100000"/>
              </a:lnSpc>
            </a:pPr>
            <a:r>
              <a:rPr lang="en-US" dirty="0" smtClean="0"/>
              <a:t>Does the product </a:t>
            </a:r>
            <a:r>
              <a:rPr lang="en-US" dirty="0"/>
              <a:t>(or a part of </a:t>
            </a:r>
            <a:r>
              <a:rPr lang="en-US" dirty="0" smtClean="0"/>
              <a:t>it) solve </a:t>
            </a:r>
            <a:r>
              <a:rPr lang="en-US" dirty="0"/>
              <a:t>its </a:t>
            </a:r>
            <a:r>
              <a:rPr lang="en-US" dirty="0" smtClean="0"/>
              <a:t>task?</a:t>
            </a:r>
          </a:p>
          <a:p>
            <a:pPr marL="577850" lvl="1" indent="-220663">
              <a:lnSpc>
                <a:spcPct val="100000"/>
              </a:lnSpc>
            </a:pPr>
            <a:r>
              <a:rPr lang="en-US" dirty="0" smtClean="0"/>
              <a:t>Is this product </a:t>
            </a:r>
            <a:r>
              <a:rPr lang="en-US" dirty="0"/>
              <a:t>suitable for its intended </a:t>
            </a:r>
            <a:r>
              <a:rPr lang="en-US" dirty="0" smtClean="0"/>
              <a:t>use?</a:t>
            </a:r>
          </a:p>
          <a:p>
            <a:pPr>
              <a:lnSpc>
                <a:spcPct val="100000"/>
              </a:lnSpc>
            </a:pPr>
            <a:r>
              <a:rPr lang="en-US" dirty="0"/>
              <a:t>Are we building </a:t>
            </a:r>
            <a:r>
              <a:rPr lang="en-US" dirty="0">
                <a:solidFill>
                  <a:schemeClr val="accent5">
                    <a:lumMod val="20000"/>
                    <a:lumOff val="80000"/>
                  </a:schemeClr>
                </a:solidFill>
              </a:rPr>
              <a:t>the system right</a:t>
            </a:r>
            <a:r>
              <a:rPr lang="en-US" dirty="0"/>
              <a:t>?</a:t>
            </a:r>
          </a:p>
          <a:p>
            <a:pPr marL="577850" lvl="1" indent="-220663">
              <a:lnSpc>
                <a:spcPct val="100000"/>
              </a:lnSpc>
            </a:pPr>
            <a:r>
              <a:rPr lang="en-US" dirty="0"/>
              <a:t>Does the product meet its specification</a:t>
            </a:r>
            <a:r>
              <a:rPr lang="en-US" dirty="0" smtClean="0"/>
              <a:t>?</a:t>
            </a:r>
          </a:p>
          <a:p>
            <a:pPr marL="577850" lvl="1" indent="-220663">
              <a:lnSpc>
                <a:spcPct val="100000"/>
              </a:lnSpc>
            </a:pPr>
            <a:r>
              <a:rPr lang="en-US" dirty="0"/>
              <a:t>Has it been achieved correctly and </a:t>
            </a:r>
            <a:r>
              <a:rPr lang="en-US" dirty="0" smtClean="0"/>
              <a:t>completely</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18</a:t>
            </a:fld>
            <a:endParaRPr lang="en-US" dirty="0"/>
          </a:p>
        </p:txBody>
      </p:sp>
      <p:pic>
        <p:nvPicPr>
          <p:cNvPr id="1536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96000" y="4572000"/>
            <a:ext cx="2409825" cy="18859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565333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828800"/>
            <a:ext cx="7924800" cy="1219200"/>
          </a:xfrm>
        </p:spPr>
        <p:txBody>
          <a:bodyPr/>
          <a:lstStyle/>
          <a:p>
            <a:r>
              <a:rPr lang="en-US" dirty="0"/>
              <a:t>Iterative-incremental Development </a:t>
            </a:r>
            <a:r>
              <a:rPr lang="en-US" dirty="0" smtClean="0"/>
              <a:t>Models</a:t>
            </a:r>
            <a:endParaRPr lang="en-US" dirty="0"/>
          </a:p>
        </p:txBody>
      </p:sp>
      <p:pic>
        <p:nvPicPr>
          <p:cNvPr id="6149" name="Picture 5" descr="http://www.systemswiki.org/images/e/e3/Pdca_lair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667000" y="3657600"/>
            <a:ext cx="3810000" cy="2590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860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Lectors</a:t>
            </a:r>
          </a:p>
        </p:txBody>
      </p:sp>
      <p:sp>
        <p:nvSpPr>
          <p:cNvPr id="3" name="Content Placeholder 2"/>
          <p:cNvSpPr>
            <a:spLocks noGrp="1"/>
          </p:cNvSpPr>
          <p:nvPr>
            <p:ph idx="1"/>
          </p:nvPr>
        </p:nvSpPr>
        <p:spPr>
          <a:xfrm>
            <a:off x="952500" y="932331"/>
            <a:ext cx="7581900" cy="5764304"/>
          </a:xfrm>
        </p:spPr>
        <p:txBody>
          <a:bodyPr/>
          <a:lstStyle/>
          <a:p>
            <a:pPr>
              <a:lnSpc>
                <a:spcPct val="100000"/>
              </a:lnSpc>
            </a:pPr>
            <a:r>
              <a:rPr lang="en-US" dirty="0">
                <a:solidFill>
                  <a:schemeClr val="accent5">
                    <a:lumMod val="20000"/>
                    <a:lumOff val="80000"/>
                  </a:schemeClr>
                </a:solidFill>
              </a:rPr>
              <a:t>Snejina Lazarova</a:t>
            </a:r>
          </a:p>
          <a:p>
            <a:pPr marL="357188" lvl="1" indent="0">
              <a:lnSpc>
                <a:spcPct val="100000"/>
              </a:lnSpc>
              <a:spcBef>
                <a:spcPts val="300"/>
              </a:spcBef>
              <a:spcAft>
                <a:spcPts val="300"/>
              </a:spcAft>
              <a:buNone/>
            </a:pPr>
            <a:r>
              <a:rPr lang="en-US" sz="2400" dirty="0" smtClean="0"/>
              <a:t>Project Manager</a:t>
            </a:r>
          </a:p>
          <a:p>
            <a:pPr marL="357188" lvl="1" indent="0">
              <a:lnSpc>
                <a:spcPct val="100000"/>
              </a:lnSpc>
              <a:spcBef>
                <a:spcPts val="300"/>
              </a:spcBef>
              <a:spcAft>
                <a:spcPts val="300"/>
              </a:spcAft>
              <a:buNone/>
            </a:pPr>
            <a:r>
              <a:rPr lang="en-US" sz="2400" dirty="0" smtClean="0"/>
              <a:t>BI &amp; Reporting Team</a:t>
            </a:r>
          </a:p>
          <a:p>
            <a:pPr lvl="1">
              <a:lnSpc>
                <a:spcPct val="100000"/>
              </a:lnSpc>
              <a:spcBef>
                <a:spcPts val="300"/>
              </a:spcBef>
              <a:spcAft>
                <a:spcPts val="300"/>
              </a:spcAft>
            </a:pPr>
            <a:endParaRPr lang="en-US" dirty="0"/>
          </a:p>
          <a:p>
            <a:pPr lvl="1">
              <a:lnSpc>
                <a:spcPct val="100000"/>
              </a:lnSpc>
              <a:spcBef>
                <a:spcPts val="300"/>
              </a:spcBef>
              <a:spcAft>
                <a:spcPts val="300"/>
              </a:spcAft>
            </a:pPr>
            <a:endParaRPr lang="en-US" dirty="0"/>
          </a:p>
          <a:p>
            <a:pPr>
              <a:lnSpc>
                <a:spcPct val="100000"/>
              </a:lnSpc>
              <a:spcBef>
                <a:spcPts val="300"/>
              </a:spcBef>
              <a:spcAft>
                <a:spcPts val="300"/>
              </a:spcAft>
            </a:pPr>
            <a:r>
              <a:rPr lang="en-US" dirty="0">
                <a:solidFill>
                  <a:schemeClr val="accent5">
                    <a:lumMod val="20000"/>
                    <a:lumOff val="80000"/>
                  </a:schemeClr>
                </a:solidFill>
              </a:rPr>
              <a:t>Dimo Mitev</a:t>
            </a:r>
          </a:p>
          <a:p>
            <a:pPr marL="357188" lvl="1" indent="0">
              <a:lnSpc>
                <a:spcPct val="100000"/>
              </a:lnSpc>
              <a:buNone/>
            </a:pPr>
            <a:r>
              <a:rPr lang="en-US" sz="2400" dirty="0" smtClean="0"/>
              <a:t>QA Architect</a:t>
            </a:r>
          </a:p>
          <a:p>
            <a:pPr marL="357188" lvl="1" indent="0">
              <a:lnSpc>
                <a:spcPct val="100000"/>
              </a:lnSpc>
              <a:buNone/>
            </a:pPr>
            <a:r>
              <a:rPr lang="en-US" sz="2400" dirty="0" smtClean="0"/>
              <a:t>Backend Services Team</a:t>
            </a:r>
            <a:r>
              <a:rPr lang="en-US" dirty="0" smtClean="0"/>
              <a:t/>
            </a:r>
            <a:br>
              <a:rPr lang="en-US" dirty="0" smtClean="0"/>
            </a:br>
            <a:r>
              <a:rPr lang="en-US" dirty="0" smtClean="0">
                <a:effectLst/>
              </a:rPr>
              <a:t/>
            </a:r>
            <a:br>
              <a:rPr lang="en-US" dirty="0" smtClean="0">
                <a:effectLst/>
              </a:rPr>
            </a:b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b="6165"/>
          <a:stretch/>
        </p:blipFill>
        <p:spPr>
          <a:xfrm>
            <a:off x="6099452" y="3790421"/>
            <a:ext cx="1441959" cy="2029609"/>
          </a:xfrm>
          <a:prstGeom prst="roundRect">
            <a:avLst/>
          </a:prstGeom>
          <a:noFill/>
          <a:ln>
            <a:noFill/>
          </a:ln>
          <a:effectLst>
            <a:glow rad="101600">
              <a:schemeClr val="tx1">
                <a:alpha val="60000"/>
              </a:schemeClr>
            </a:glow>
            <a:outerShdw dist="35921" dir="2700000" algn="ctr" rotWithShape="0">
              <a:schemeClr val="bg2"/>
            </a:outerShdw>
          </a:effectLst>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9450" y="971594"/>
            <a:ext cx="1387326" cy="2080989"/>
          </a:xfrm>
          <a:prstGeom prst="roundRect">
            <a:avLst/>
          </a:prstGeom>
          <a:noFill/>
          <a:ln>
            <a:noFill/>
          </a:ln>
          <a:effectLst>
            <a:glow rad="101600">
              <a:schemeClr val="tx1">
                <a:alpha val="60000"/>
              </a:schemeClr>
            </a:glow>
            <a:outerShdw dist="35921" dir="2700000" algn="ctr" rotWithShape="0">
              <a:schemeClr val="bg2"/>
            </a:outerShdw>
          </a:effectLst>
        </p:spPr>
      </p:pic>
    </p:spTree>
    <p:extLst>
      <p:ext uri="{BB962C8B-B14F-4D97-AF65-F5344CB8AC3E}">
        <p14:creationId xmlns:p14="http://schemas.microsoft.com/office/powerpoint/2010/main" val="37188252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Iterative and Incremental Development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20</a:t>
            </a:fld>
            <a:endParaRPr lang="en-US" dirty="0"/>
          </a:p>
        </p:txBody>
      </p:sp>
      <p:sp>
        <p:nvSpPr>
          <p:cNvPr id="6" name="Content Placeholder 5"/>
          <p:cNvSpPr>
            <a:spLocks noGrp="1"/>
          </p:cNvSpPr>
          <p:nvPr>
            <p:ph idx="1"/>
          </p:nvPr>
        </p:nvSpPr>
        <p:spPr>
          <a:xfrm>
            <a:off x="228600" y="1295400"/>
            <a:ext cx="8686800" cy="5334000"/>
          </a:xfrm>
        </p:spPr>
        <p:txBody>
          <a:bodyPr/>
          <a:lstStyle/>
          <a:p>
            <a:pPr>
              <a:lnSpc>
                <a:spcPct val="100000"/>
              </a:lnSpc>
            </a:pPr>
            <a:r>
              <a:rPr lang="en-US" dirty="0"/>
              <a:t>The basic idea behind </a:t>
            </a:r>
            <a:r>
              <a:rPr lang="en-US" dirty="0" smtClean="0"/>
              <a:t>these methods:</a:t>
            </a:r>
          </a:p>
          <a:p>
            <a:pPr lvl="1">
              <a:lnSpc>
                <a:spcPct val="100000"/>
              </a:lnSpc>
            </a:pPr>
            <a:r>
              <a:rPr lang="en-US" dirty="0" smtClean="0"/>
              <a:t>Develop </a:t>
            </a:r>
            <a:r>
              <a:rPr lang="en-US" dirty="0"/>
              <a:t>a system through repeated cycles (iterative) </a:t>
            </a:r>
            <a:endParaRPr lang="en-US" dirty="0" smtClean="0"/>
          </a:p>
          <a:p>
            <a:pPr lvl="1">
              <a:lnSpc>
                <a:spcPct val="100000"/>
              </a:lnSpc>
            </a:pPr>
            <a:r>
              <a:rPr lang="en-US" dirty="0"/>
              <a:t>S</a:t>
            </a:r>
            <a:r>
              <a:rPr lang="en-US" dirty="0" smtClean="0"/>
              <a:t>maller </a:t>
            </a:r>
            <a:r>
              <a:rPr lang="en-US" dirty="0"/>
              <a:t>portions at a </a:t>
            </a:r>
            <a:r>
              <a:rPr lang="en-US" dirty="0" smtClean="0"/>
              <a:t>time/cycle </a:t>
            </a:r>
            <a:r>
              <a:rPr lang="en-US" dirty="0"/>
              <a:t>(incremental</a:t>
            </a:r>
            <a:r>
              <a:rPr lang="en-US" dirty="0" smtClean="0"/>
              <a:t>) </a:t>
            </a:r>
          </a:p>
          <a:p>
            <a:pPr lvl="1">
              <a:lnSpc>
                <a:spcPct val="100000"/>
              </a:lnSpc>
            </a:pPr>
            <a:r>
              <a:rPr lang="en-US" dirty="0" smtClean="0"/>
              <a:t>Learn </a:t>
            </a:r>
            <a:r>
              <a:rPr lang="en-US" dirty="0"/>
              <a:t>during development of </a:t>
            </a:r>
            <a:r>
              <a:rPr lang="en-US" dirty="0" smtClean="0"/>
              <a:t>previous parts or </a:t>
            </a:r>
            <a:r>
              <a:rPr lang="en-US" dirty="0"/>
              <a:t>versions of the </a:t>
            </a:r>
            <a:r>
              <a:rPr lang="en-US" dirty="0" smtClean="0"/>
              <a:t>system </a:t>
            </a:r>
          </a:p>
          <a:p>
            <a:pPr lvl="1">
              <a:lnSpc>
                <a:spcPct val="100000"/>
              </a:lnSpc>
            </a:pPr>
            <a:r>
              <a:rPr lang="en-US" dirty="0"/>
              <a:t>P</a:t>
            </a:r>
            <a:r>
              <a:rPr lang="en-US" dirty="0" smtClean="0"/>
              <a:t>lan-do-check-act cycle</a:t>
            </a:r>
            <a:endParaRPr lang="en-US" dirty="0"/>
          </a:p>
        </p:txBody>
      </p:sp>
      <p:pic>
        <p:nvPicPr>
          <p:cNvPr id="7" name="Content Placeholder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953000" y="4191000"/>
            <a:ext cx="3884140" cy="22860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2324513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a:t>
            </a:r>
            <a:endParaRPr lang="en-US" dirty="0"/>
          </a:p>
        </p:txBody>
      </p:sp>
      <p:sp>
        <p:nvSpPr>
          <p:cNvPr id="3" name="Content Placeholder 2"/>
          <p:cNvSpPr>
            <a:spLocks noGrp="1"/>
          </p:cNvSpPr>
          <p:nvPr>
            <p:ph idx="1"/>
          </p:nvPr>
        </p:nvSpPr>
        <p:spPr/>
        <p:txBody>
          <a:bodyPr/>
          <a:lstStyle/>
          <a:p>
            <a:pPr>
              <a:lnSpc>
                <a:spcPct val="100000"/>
              </a:lnSpc>
            </a:pPr>
            <a:r>
              <a:rPr lang="en-US" dirty="0"/>
              <a:t>Produces business value early in the development life cycle</a:t>
            </a:r>
          </a:p>
          <a:p>
            <a:pPr>
              <a:lnSpc>
                <a:spcPct val="100000"/>
              </a:lnSpc>
            </a:pPr>
            <a:r>
              <a:rPr lang="en-US" dirty="0" smtClean="0"/>
              <a:t>Verification </a:t>
            </a:r>
            <a:r>
              <a:rPr lang="en-US" dirty="0"/>
              <a:t>and validation </a:t>
            </a:r>
          </a:p>
          <a:p>
            <a:pPr marL="577850" lvl="1" indent="-220663">
              <a:lnSpc>
                <a:spcPct val="100000"/>
              </a:lnSpc>
            </a:pPr>
            <a:r>
              <a:rPr lang="en-US" dirty="0"/>
              <a:t>Can be carried out on each increment</a:t>
            </a:r>
          </a:p>
          <a:p>
            <a:r>
              <a:rPr lang="en-US" dirty="0"/>
              <a:t>Take advantage of what was </a:t>
            </a:r>
            <a:r>
              <a:rPr lang="en-US" dirty="0">
                <a:solidFill>
                  <a:schemeClr val="accent5">
                    <a:lumMod val="20000"/>
                    <a:lumOff val="80000"/>
                  </a:schemeClr>
                </a:solidFill>
              </a:rPr>
              <a:t>learnt </a:t>
            </a:r>
          </a:p>
          <a:p>
            <a:r>
              <a:rPr lang="en-US" dirty="0" smtClean="0">
                <a:solidFill>
                  <a:schemeClr val="accent5">
                    <a:lumMod val="20000"/>
                    <a:lumOff val="80000"/>
                  </a:schemeClr>
                </a:solidFill>
              </a:rPr>
              <a:t>Product update</a:t>
            </a:r>
            <a:r>
              <a:rPr lang="en-US" dirty="0" smtClean="0"/>
              <a:t> </a:t>
            </a:r>
            <a:r>
              <a:rPr lang="en-US" dirty="0"/>
              <a:t>at each iteration</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21</a:t>
            </a:fld>
            <a:endParaRPr lang="en-US" dirty="0"/>
          </a:p>
        </p:txBody>
      </p:sp>
      <p:pic>
        <p:nvPicPr>
          <p:cNvPr id="3074" name="Picture 2" descr="C:\Users\koleva\Desktop\Check-Mark-Guy.jpg.r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2572" y="4572000"/>
            <a:ext cx="2139696" cy="194978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377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Disadvantages</a:t>
            </a:r>
          </a:p>
        </p:txBody>
      </p:sp>
      <p:sp>
        <p:nvSpPr>
          <p:cNvPr id="3" name="Content Placeholder 2"/>
          <p:cNvSpPr>
            <a:spLocks noGrp="1"/>
          </p:cNvSpPr>
          <p:nvPr>
            <p:ph idx="1"/>
          </p:nvPr>
        </p:nvSpPr>
        <p:spPr/>
        <p:txBody>
          <a:bodyPr/>
          <a:lstStyle/>
          <a:p>
            <a:r>
              <a:rPr lang="en-US" dirty="0"/>
              <a:t>T</a:t>
            </a:r>
            <a:r>
              <a:rPr lang="en-US" dirty="0" smtClean="0"/>
              <a:t>empts </a:t>
            </a:r>
            <a:r>
              <a:rPr lang="en-US" dirty="0"/>
              <a:t>you to start coding before you have a clear idea of what you want to </a:t>
            </a:r>
            <a:r>
              <a:rPr lang="en-US" dirty="0" smtClean="0"/>
              <a:t>do</a:t>
            </a:r>
          </a:p>
          <a:p>
            <a:r>
              <a:rPr lang="en-US" dirty="0"/>
              <a:t> Requires more customer involvement than the linear </a:t>
            </a:r>
            <a:r>
              <a:rPr lang="en-US" dirty="0" smtClean="0"/>
              <a:t>approaches</a:t>
            </a:r>
          </a:p>
          <a:p>
            <a:r>
              <a:rPr lang="en-US" dirty="0">
                <a:effectLst/>
              </a:rPr>
              <a:t>Partitioning the functions and features might be </a:t>
            </a:r>
            <a:r>
              <a:rPr lang="en-US" dirty="0" smtClean="0">
                <a:effectLst/>
              </a:rPr>
              <a:t>problematic</a:t>
            </a:r>
          </a:p>
          <a:p>
            <a:pPr>
              <a:lnSpc>
                <a:spcPct val="100000"/>
              </a:lnSpc>
            </a:pPr>
            <a:r>
              <a:rPr lang="en-US" dirty="0"/>
              <a:t>Regression testing </a:t>
            </a:r>
          </a:p>
          <a:p>
            <a:pPr marL="577850" lvl="1" indent="-220663">
              <a:lnSpc>
                <a:spcPct val="100000"/>
              </a:lnSpc>
            </a:pPr>
            <a:r>
              <a:rPr lang="en-US" dirty="0"/>
              <a:t>Increasingly important on </a:t>
            </a:r>
            <a:endParaRPr lang="en-US" dirty="0" smtClean="0"/>
          </a:p>
          <a:p>
            <a:pPr marL="357187" lvl="1" indent="0">
              <a:lnSpc>
                <a:spcPct val="100000"/>
              </a:lnSpc>
              <a:buNone/>
            </a:pPr>
            <a:r>
              <a:rPr lang="en-US" dirty="0" smtClean="0"/>
              <a:t>all </a:t>
            </a:r>
            <a:r>
              <a:rPr lang="en-US" dirty="0"/>
              <a:t>iterations after the first one</a:t>
            </a:r>
          </a:p>
          <a:p>
            <a:pPr marL="0" indent="0">
              <a:buNone/>
            </a:pPr>
            <a:r>
              <a:rPr lang="en-US" dirty="0" smtClean="0">
                <a:effectLst/>
              </a:rPr>
              <a:t/>
            </a:r>
            <a:br>
              <a:rPr lang="en-US" dirty="0" smtClean="0">
                <a:effectLst/>
              </a:rPr>
            </a:br>
            <a:endParaRPr lang="en-US" dirty="0" smtClean="0">
              <a:effectLst/>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22</a:t>
            </a:fld>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9540" y="4144925"/>
            <a:ext cx="2143125" cy="2133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8715254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Initialization Step</a:t>
            </a:r>
          </a:p>
        </p:txBody>
      </p:sp>
      <p:sp>
        <p:nvSpPr>
          <p:cNvPr id="3" name="Content Placeholder 2"/>
          <p:cNvSpPr>
            <a:spLocks noGrp="1"/>
          </p:cNvSpPr>
          <p:nvPr>
            <p:ph idx="1"/>
          </p:nvPr>
        </p:nvSpPr>
        <p:spPr/>
        <p:txBody>
          <a:bodyPr/>
          <a:lstStyle/>
          <a:p>
            <a:pPr>
              <a:lnSpc>
                <a:spcPct val="100000"/>
              </a:lnSpc>
            </a:pPr>
            <a:r>
              <a:rPr lang="en-US" dirty="0"/>
              <a:t>Creating a </a:t>
            </a:r>
            <a:r>
              <a:rPr lang="en-US" dirty="0">
                <a:solidFill>
                  <a:schemeClr val="accent5">
                    <a:lumMod val="20000"/>
                    <a:lumOff val="80000"/>
                  </a:schemeClr>
                </a:solidFill>
              </a:rPr>
              <a:t>base version </a:t>
            </a:r>
            <a:r>
              <a:rPr lang="en-US" dirty="0"/>
              <a:t>of the system</a:t>
            </a:r>
          </a:p>
          <a:p>
            <a:pPr marL="577850" lvl="1" indent="-220663">
              <a:lnSpc>
                <a:spcPct val="100000"/>
              </a:lnSpc>
            </a:pPr>
            <a:r>
              <a:rPr lang="en-US" dirty="0"/>
              <a:t>Create a product to which the </a:t>
            </a:r>
            <a:r>
              <a:rPr lang="en-US" dirty="0">
                <a:solidFill>
                  <a:schemeClr val="accent5">
                    <a:lumMod val="20000"/>
                    <a:lumOff val="80000"/>
                  </a:schemeClr>
                </a:solidFill>
              </a:rPr>
              <a:t>user</a:t>
            </a:r>
            <a:r>
              <a:rPr lang="en-US" dirty="0"/>
              <a:t> can react</a:t>
            </a:r>
          </a:p>
          <a:p>
            <a:pPr marL="577850" lvl="1" indent="-220663">
              <a:lnSpc>
                <a:spcPct val="100000"/>
              </a:lnSpc>
            </a:pPr>
            <a:r>
              <a:rPr lang="en-US" dirty="0"/>
              <a:t>Sampling of the </a:t>
            </a:r>
            <a:r>
              <a:rPr lang="en-US" dirty="0">
                <a:solidFill>
                  <a:schemeClr val="accent5">
                    <a:lumMod val="20000"/>
                    <a:lumOff val="80000"/>
                  </a:schemeClr>
                </a:solidFill>
              </a:rPr>
              <a:t>key aspects </a:t>
            </a:r>
            <a:r>
              <a:rPr lang="en-US" dirty="0"/>
              <a:t>of the problem </a:t>
            </a:r>
          </a:p>
          <a:p>
            <a:pPr marL="577850" lvl="1" indent="-220663">
              <a:lnSpc>
                <a:spcPct val="100000"/>
              </a:lnSpc>
            </a:pPr>
            <a:r>
              <a:rPr lang="en-US" dirty="0"/>
              <a:t>Solution that is </a:t>
            </a:r>
            <a:r>
              <a:rPr lang="en-US" dirty="0">
                <a:solidFill>
                  <a:schemeClr val="accent5">
                    <a:lumMod val="20000"/>
                    <a:lumOff val="80000"/>
                  </a:schemeClr>
                </a:solidFill>
              </a:rPr>
              <a:t>simple enough </a:t>
            </a:r>
            <a:r>
              <a:rPr lang="en-US" dirty="0"/>
              <a:t>to understand and implement easily </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23</a:t>
            </a:fld>
            <a:endParaRPr lang="en-US"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99321" y="3638550"/>
            <a:ext cx="2971800" cy="2971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8276271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Iteration Step</a:t>
            </a:r>
            <a:endParaRPr lang="en-US" dirty="0"/>
          </a:p>
        </p:txBody>
      </p:sp>
      <p:sp>
        <p:nvSpPr>
          <p:cNvPr id="3" name="Content Placeholder 2"/>
          <p:cNvSpPr>
            <a:spLocks noGrp="1"/>
          </p:cNvSpPr>
          <p:nvPr>
            <p:ph idx="1"/>
          </p:nvPr>
        </p:nvSpPr>
        <p:spPr/>
        <p:txBody>
          <a:bodyPr/>
          <a:lstStyle/>
          <a:p>
            <a:pPr>
              <a:lnSpc>
                <a:spcPct val="100000"/>
              </a:lnSpc>
            </a:pPr>
            <a:r>
              <a:rPr lang="en-US" dirty="0"/>
              <a:t>Iteration </a:t>
            </a:r>
            <a:r>
              <a:rPr lang="en-US" dirty="0" smtClean="0"/>
              <a:t>step involves:</a:t>
            </a:r>
          </a:p>
          <a:p>
            <a:pPr marL="577850" lvl="1" indent="-220663">
              <a:lnSpc>
                <a:spcPct val="100000"/>
              </a:lnSpc>
            </a:pPr>
            <a:r>
              <a:rPr lang="en-US" dirty="0" smtClean="0"/>
              <a:t>Design </a:t>
            </a:r>
            <a:r>
              <a:rPr lang="en-US" dirty="0"/>
              <a:t>and </a:t>
            </a:r>
            <a:r>
              <a:rPr lang="en-US" dirty="0" smtClean="0"/>
              <a:t>implementation </a:t>
            </a:r>
            <a:r>
              <a:rPr lang="en-US" dirty="0"/>
              <a:t>of a task from the project control </a:t>
            </a:r>
            <a:r>
              <a:rPr lang="en-US" dirty="0" smtClean="0"/>
              <a:t>list</a:t>
            </a:r>
          </a:p>
          <a:p>
            <a:pPr marL="577850" lvl="1" indent="-220663">
              <a:lnSpc>
                <a:spcPct val="100000"/>
              </a:lnSpc>
            </a:pPr>
            <a:r>
              <a:rPr lang="en-US" dirty="0" smtClean="0"/>
              <a:t>Analysis </a:t>
            </a:r>
            <a:r>
              <a:rPr lang="en-US" dirty="0"/>
              <a:t>of the current version of the </a:t>
            </a:r>
            <a:r>
              <a:rPr lang="en-US" dirty="0" smtClean="0"/>
              <a:t>system</a:t>
            </a:r>
          </a:p>
          <a:p>
            <a:pPr marL="577850" lvl="1" indent="-220663">
              <a:lnSpc>
                <a:spcPct val="100000"/>
              </a:lnSpc>
            </a:pPr>
            <a:r>
              <a:rPr lang="en-US" dirty="0"/>
              <a:t>A</a:t>
            </a:r>
            <a:r>
              <a:rPr lang="en-US" dirty="0" smtClean="0"/>
              <a:t>nalysis </a:t>
            </a:r>
            <a:r>
              <a:rPr lang="en-US" dirty="0"/>
              <a:t>of the structure, modularity, usability, reliability, </a:t>
            </a:r>
            <a:r>
              <a:rPr lang="en-US" dirty="0" smtClean="0"/>
              <a:t>efficiency </a:t>
            </a:r>
            <a:r>
              <a:rPr lang="en-US" dirty="0"/>
              <a:t>&amp; achievement of </a:t>
            </a:r>
            <a:r>
              <a:rPr lang="en-US" dirty="0" smtClean="0"/>
              <a:t>goals</a:t>
            </a:r>
          </a:p>
          <a:p>
            <a:pPr>
              <a:lnSpc>
                <a:spcPct val="100000"/>
              </a:lnSpc>
            </a:pPr>
            <a:r>
              <a:rPr lang="en-US" dirty="0" smtClean="0"/>
              <a:t>Iteration analysis is based </a:t>
            </a:r>
            <a:r>
              <a:rPr lang="en-US" dirty="0"/>
              <a:t>upon </a:t>
            </a:r>
            <a:r>
              <a:rPr lang="en-US" dirty="0">
                <a:solidFill>
                  <a:schemeClr val="accent5">
                    <a:lumMod val="20000"/>
                    <a:lumOff val="80000"/>
                  </a:schemeClr>
                </a:solidFill>
              </a:rPr>
              <a:t>user feedback</a:t>
            </a:r>
            <a:r>
              <a:rPr lang="en-US" dirty="0"/>
              <a:t>, and the program analysis facilities </a:t>
            </a:r>
            <a:r>
              <a:rPr lang="en-US" dirty="0" smtClean="0"/>
              <a:t>available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24</a:t>
            </a:fld>
            <a:endParaRPr lang="en-US" dirty="0"/>
          </a:p>
        </p:txBody>
      </p:sp>
    </p:spTree>
    <p:extLst>
      <p:ext uri="{BB962C8B-B14F-4D97-AF65-F5344CB8AC3E}">
        <p14:creationId xmlns:p14="http://schemas.microsoft.com/office/powerpoint/2010/main" val="771349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a:t>
            </a:r>
            <a:r>
              <a:rPr lang="en-US" dirty="0" smtClean="0"/>
              <a:t>Control List</a:t>
            </a:r>
            <a:endParaRPr lang="en-US" dirty="0"/>
          </a:p>
        </p:txBody>
      </p:sp>
      <p:sp>
        <p:nvSpPr>
          <p:cNvPr id="3" name="Content Placeholder 2"/>
          <p:cNvSpPr>
            <a:spLocks noGrp="1"/>
          </p:cNvSpPr>
          <p:nvPr>
            <p:ph idx="1"/>
          </p:nvPr>
        </p:nvSpPr>
        <p:spPr/>
        <p:txBody>
          <a:bodyPr/>
          <a:lstStyle/>
          <a:p>
            <a:pPr>
              <a:lnSpc>
                <a:spcPct val="100000"/>
              </a:lnSpc>
            </a:pPr>
            <a:r>
              <a:rPr lang="en-US" dirty="0"/>
              <a:t>Project control list</a:t>
            </a:r>
          </a:p>
          <a:p>
            <a:pPr marL="577850" lvl="1" indent="-220663">
              <a:lnSpc>
                <a:spcPct val="100000"/>
              </a:lnSpc>
            </a:pPr>
            <a:r>
              <a:rPr lang="en-US" dirty="0" smtClean="0"/>
              <a:t>Created to </a:t>
            </a:r>
            <a:r>
              <a:rPr lang="en-US" dirty="0">
                <a:solidFill>
                  <a:schemeClr val="accent5">
                    <a:lumMod val="20000"/>
                    <a:lumOff val="80000"/>
                  </a:schemeClr>
                </a:solidFill>
              </a:rPr>
              <a:t>guide</a:t>
            </a:r>
            <a:r>
              <a:rPr lang="en-US" dirty="0"/>
              <a:t> </a:t>
            </a:r>
            <a:r>
              <a:rPr lang="en-US" dirty="0" smtClean="0"/>
              <a:t>the </a:t>
            </a:r>
            <a:r>
              <a:rPr lang="en-US" dirty="0"/>
              <a:t>iteration </a:t>
            </a:r>
            <a:r>
              <a:rPr lang="en-US" dirty="0" smtClean="0"/>
              <a:t>process</a:t>
            </a:r>
          </a:p>
          <a:p>
            <a:pPr marL="577850" lvl="1" indent="-220663">
              <a:lnSpc>
                <a:spcPct val="100000"/>
              </a:lnSpc>
            </a:pPr>
            <a:r>
              <a:rPr lang="en-US" dirty="0"/>
              <a:t>C</a:t>
            </a:r>
            <a:r>
              <a:rPr lang="en-US" dirty="0" smtClean="0"/>
              <a:t>ontains </a:t>
            </a:r>
            <a:r>
              <a:rPr lang="en-US" dirty="0"/>
              <a:t>a record of all </a:t>
            </a:r>
            <a:r>
              <a:rPr lang="en-US" dirty="0">
                <a:solidFill>
                  <a:schemeClr val="accent5">
                    <a:lumMod val="20000"/>
                    <a:lumOff val="80000"/>
                  </a:schemeClr>
                </a:solidFill>
              </a:rPr>
              <a:t>tasks that need to be </a:t>
            </a:r>
            <a:r>
              <a:rPr lang="en-US" dirty="0" smtClean="0">
                <a:solidFill>
                  <a:schemeClr val="accent5">
                    <a:lumMod val="20000"/>
                    <a:lumOff val="80000"/>
                  </a:schemeClr>
                </a:solidFill>
              </a:rPr>
              <a:t>performed</a:t>
            </a:r>
          </a:p>
          <a:p>
            <a:pPr marL="860425" lvl="2" indent="-211138">
              <a:lnSpc>
                <a:spcPct val="100000"/>
              </a:lnSpc>
            </a:pPr>
            <a:r>
              <a:rPr lang="en-US" dirty="0"/>
              <a:t>N</a:t>
            </a:r>
            <a:r>
              <a:rPr lang="en-US" dirty="0" smtClean="0"/>
              <a:t>ew </a:t>
            </a:r>
            <a:r>
              <a:rPr lang="en-US" dirty="0"/>
              <a:t>features to be </a:t>
            </a:r>
            <a:r>
              <a:rPr lang="en-US" dirty="0" smtClean="0"/>
              <a:t>implemented</a:t>
            </a:r>
          </a:p>
          <a:p>
            <a:pPr marL="860425" lvl="2" indent="-211138">
              <a:lnSpc>
                <a:spcPct val="100000"/>
              </a:lnSpc>
            </a:pPr>
            <a:r>
              <a:rPr lang="en-US" dirty="0"/>
              <a:t>A</a:t>
            </a:r>
            <a:r>
              <a:rPr lang="en-US" dirty="0" smtClean="0"/>
              <a:t>reas </a:t>
            </a:r>
            <a:r>
              <a:rPr lang="en-US" dirty="0"/>
              <a:t>of redesign of the existing </a:t>
            </a:r>
            <a:r>
              <a:rPr lang="en-US" dirty="0" smtClean="0"/>
              <a:t>solution</a:t>
            </a:r>
          </a:p>
          <a:p>
            <a:pPr marL="860425" lvl="2" indent="-211138">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onstantly revised </a:t>
            </a:r>
            <a:r>
              <a:rPr lang="en-US" dirty="0"/>
              <a:t>as a result of the </a:t>
            </a:r>
            <a:r>
              <a:rPr lang="en-US" dirty="0" smtClean="0"/>
              <a:t/>
            </a:r>
            <a:br>
              <a:rPr lang="en-US" dirty="0" smtClean="0"/>
            </a:br>
            <a:r>
              <a:rPr lang="en-US" dirty="0" smtClean="0"/>
              <a:t>analysis phase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25</a:t>
            </a:fld>
            <a:endParaRPr lang="en-US" dirty="0"/>
          </a:p>
        </p:txBody>
      </p:sp>
      <p:pic>
        <p:nvPicPr>
          <p:cNvPr id="1126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50843" y="4876800"/>
            <a:ext cx="1707357" cy="159945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993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Iterative Development Phases</a:t>
            </a:r>
          </a:p>
        </p:txBody>
      </p:sp>
      <p:sp>
        <p:nvSpPr>
          <p:cNvPr id="3" name="Content Placeholder 2"/>
          <p:cNvSpPr>
            <a:spLocks noGrp="1"/>
          </p:cNvSpPr>
          <p:nvPr>
            <p:ph idx="1"/>
          </p:nvPr>
        </p:nvSpPr>
        <p:spPr/>
        <p:txBody>
          <a:bodyPr/>
          <a:lstStyle/>
          <a:p>
            <a:pPr>
              <a:lnSpc>
                <a:spcPct val="100000"/>
              </a:lnSpc>
            </a:pPr>
            <a:r>
              <a:rPr lang="en-US" dirty="0"/>
              <a:t>Incremental development slices the system functionality into </a:t>
            </a:r>
            <a:r>
              <a:rPr lang="en-US" dirty="0">
                <a:solidFill>
                  <a:schemeClr val="accent5">
                    <a:lumMod val="20000"/>
                    <a:lumOff val="80000"/>
                  </a:schemeClr>
                </a:solidFill>
              </a:rPr>
              <a:t>increments (portions</a:t>
            </a:r>
            <a:r>
              <a:rPr lang="en-US" dirty="0" smtClean="0">
                <a:solidFill>
                  <a:schemeClr val="accent5">
                    <a:lumMod val="20000"/>
                    <a:lumOff val="80000"/>
                  </a:schemeClr>
                </a:solidFill>
              </a:rPr>
              <a:t>)</a:t>
            </a:r>
          </a:p>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Inception</a:t>
            </a:r>
          </a:p>
          <a:p>
            <a:pPr marL="860425" lvl="2" indent="-211138">
              <a:lnSpc>
                <a:spcPct val="100000"/>
              </a:lnSpc>
            </a:pPr>
            <a:r>
              <a:rPr lang="en-US" dirty="0"/>
              <a:t>I</a:t>
            </a:r>
            <a:r>
              <a:rPr lang="en-US" dirty="0" smtClean="0"/>
              <a:t>dentifies </a:t>
            </a:r>
            <a:r>
              <a:rPr lang="en-US" dirty="0"/>
              <a:t>project scope, risks, and requirements (functional and non-functional) at a </a:t>
            </a:r>
            <a:r>
              <a:rPr lang="en-US" dirty="0" smtClean="0"/>
              <a:t>high level</a:t>
            </a:r>
          </a:p>
          <a:p>
            <a:pPr marL="577850" lvl="1" indent="-220663">
              <a:lnSpc>
                <a:spcPct val="100000"/>
              </a:lnSpc>
            </a:pPr>
            <a:r>
              <a:rPr lang="en-US" dirty="0" smtClean="0">
                <a:solidFill>
                  <a:schemeClr val="accent5">
                    <a:lumMod val="20000"/>
                    <a:lumOff val="80000"/>
                  </a:schemeClr>
                </a:solidFill>
              </a:rPr>
              <a:t>Elaboration</a:t>
            </a:r>
          </a:p>
          <a:p>
            <a:pPr marL="860425" lvl="2" indent="-211138">
              <a:lnSpc>
                <a:spcPct val="100000"/>
              </a:lnSpc>
            </a:pPr>
            <a:r>
              <a:rPr lang="en-US" dirty="0"/>
              <a:t>D</a:t>
            </a:r>
            <a:r>
              <a:rPr lang="en-US" dirty="0" smtClean="0"/>
              <a:t>elivers </a:t>
            </a:r>
            <a:r>
              <a:rPr lang="en-US" dirty="0"/>
              <a:t>a working architecture that mitigates the top risks and fulfills the non-functional </a:t>
            </a:r>
            <a:r>
              <a:rPr lang="en-US" dirty="0" smtClean="0"/>
              <a:t>requirements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26</a:t>
            </a:fld>
            <a:endParaRPr lang="en-US" dirty="0"/>
          </a:p>
        </p:txBody>
      </p:sp>
    </p:spTree>
    <p:extLst>
      <p:ext uri="{BB962C8B-B14F-4D97-AF65-F5344CB8AC3E}">
        <p14:creationId xmlns:p14="http://schemas.microsoft.com/office/powerpoint/2010/main" val="3852872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a:t>Iterative Development </a:t>
            </a:r>
            <a:r>
              <a:rPr lang="en-US" sz="3800" dirty="0" smtClean="0"/>
              <a:t>Phases (2)</a:t>
            </a:r>
            <a:endParaRPr lang="en-US" sz="3800" dirty="0"/>
          </a:p>
        </p:txBody>
      </p:sp>
      <p:sp>
        <p:nvSpPr>
          <p:cNvPr id="3" name="Content Placeholder 2"/>
          <p:cNvSpPr>
            <a:spLocks noGrp="1"/>
          </p:cNvSpPr>
          <p:nvPr>
            <p:ph idx="1"/>
          </p:nvPr>
        </p:nvSpPr>
        <p:spPr/>
        <p:txBody>
          <a:bodyPr/>
          <a:lstStyle/>
          <a:p>
            <a:pPr>
              <a:lnSpc>
                <a:spcPct val="100000"/>
              </a:lnSpc>
            </a:pPr>
            <a:r>
              <a:rPr lang="en-US" dirty="0"/>
              <a:t>Each increment includes phases:</a:t>
            </a:r>
          </a:p>
          <a:p>
            <a:pPr marL="577850" lvl="1" indent="-220663">
              <a:lnSpc>
                <a:spcPct val="100000"/>
              </a:lnSpc>
            </a:pPr>
            <a:r>
              <a:rPr lang="en-US" dirty="0" smtClean="0">
                <a:solidFill>
                  <a:schemeClr val="accent5">
                    <a:lumMod val="20000"/>
                    <a:lumOff val="80000"/>
                  </a:schemeClr>
                </a:solidFill>
              </a:rPr>
              <a:t>Construction</a:t>
            </a:r>
          </a:p>
          <a:p>
            <a:pPr marL="860425" lvl="2" indent="-211138">
              <a:lnSpc>
                <a:spcPct val="100000"/>
              </a:lnSpc>
            </a:pPr>
            <a:r>
              <a:rPr lang="en-US" dirty="0" smtClean="0"/>
              <a:t>Incrementally </a:t>
            </a:r>
            <a:r>
              <a:rPr lang="en-US" dirty="0"/>
              <a:t>fills-in the architecture with production-ready code </a:t>
            </a:r>
            <a:endParaRPr lang="en-US" dirty="0" smtClean="0"/>
          </a:p>
          <a:p>
            <a:pPr marL="577850" lvl="1" indent="-220663">
              <a:lnSpc>
                <a:spcPct val="100000"/>
              </a:lnSpc>
            </a:pPr>
            <a:r>
              <a:rPr lang="en-US" dirty="0" smtClean="0">
                <a:solidFill>
                  <a:schemeClr val="accent5">
                    <a:lumMod val="20000"/>
                    <a:lumOff val="80000"/>
                  </a:schemeClr>
                </a:solidFill>
              </a:rPr>
              <a:t>Transition</a:t>
            </a:r>
          </a:p>
          <a:p>
            <a:pPr marL="860425" lvl="2" indent="-211138">
              <a:lnSpc>
                <a:spcPct val="100000"/>
              </a:lnSpc>
            </a:pPr>
            <a:r>
              <a:rPr lang="en-US" dirty="0" smtClean="0"/>
              <a:t>Delivers </a:t>
            </a:r>
            <a:r>
              <a:rPr lang="en-US" dirty="0"/>
              <a:t>the system into the production operating </a:t>
            </a:r>
            <a:r>
              <a:rPr lang="en-US" dirty="0" smtClean="0"/>
              <a:t>environment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27</a:t>
            </a:fld>
            <a:endParaRPr lang="en-US" dirty="0"/>
          </a:p>
        </p:txBody>
      </p:sp>
      <p:pic>
        <p:nvPicPr>
          <p:cNvPr id="1229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250156" y="5486400"/>
            <a:ext cx="6643688" cy="8549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56818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Iterative-incremental </a:t>
            </a:r>
            <a:r>
              <a:rPr lang="en-US" dirty="0" smtClean="0"/>
              <a:t>Models Examples</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Examples </a:t>
            </a:r>
            <a:r>
              <a:rPr lang="en-US" dirty="0" smtClean="0"/>
              <a:t>for </a:t>
            </a:r>
            <a:r>
              <a:rPr lang="en-US" dirty="0" smtClean="0">
                <a:solidFill>
                  <a:schemeClr val="accent5">
                    <a:lumMod val="20000"/>
                    <a:lumOff val="80000"/>
                  </a:schemeClr>
                </a:solidFill>
              </a:rPr>
              <a:t>Iterative-incremental </a:t>
            </a:r>
            <a:r>
              <a:rPr lang="en-US" dirty="0">
                <a:solidFill>
                  <a:schemeClr val="accent5">
                    <a:lumMod val="20000"/>
                    <a:lumOff val="80000"/>
                  </a:schemeClr>
                </a:solidFill>
              </a:rPr>
              <a:t>models</a:t>
            </a:r>
          </a:p>
          <a:p>
            <a:pPr marL="577850" lvl="1" indent="-220663">
              <a:lnSpc>
                <a:spcPct val="100000"/>
              </a:lnSpc>
            </a:pPr>
            <a:r>
              <a:rPr lang="en-US" dirty="0"/>
              <a:t>Agile </a:t>
            </a:r>
            <a:r>
              <a:rPr lang="en-US" dirty="0" smtClean="0"/>
              <a:t>Development</a:t>
            </a:r>
            <a:endParaRPr lang="en-US" dirty="0"/>
          </a:p>
          <a:p>
            <a:pPr marL="577850" lvl="1" indent="-220663">
              <a:lnSpc>
                <a:spcPct val="100000"/>
              </a:lnSpc>
            </a:pPr>
            <a:r>
              <a:rPr lang="en-US" dirty="0" smtClean="0"/>
              <a:t>Rapid </a:t>
            </a:r>
            <a:r>
              <a:rPr lang="en-US" dirty="0"/>
              <a:t>Application Development (RAD</a:t>
            </a:r>
            <a:r>
              <a:rPr lang="en-US" dirty="0" smtClean="0"/>
              <a:t>)</a:t>
            </a:r>
          </a:p>
          <a:p>
            <a:pPr marL="577850" lvl="1" indent="-220663">
              <a:lnSpc>
                <a:spcPct val="100000"/>
              </a:lnSpc>
            </a:pPr>
            <a:r>
              <a:rPr lang="en-US" dirty="0" smtClean="0"/>
              <a:t>Rational </a:t>
            </a:r>
            <a:r>
              <a:rPr lang="en-US" dirty="0"/>
              <a:t>Unified Process (RUP</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28</a:t>
            </a:fld>
            <a:endParaRPr lang="en-US" dirty="0"/>
          </a:p>
        </p:txBody>
      </p:sp>
      <p:pic>
        <p:nvPicPr>
          <p:cNvPr id="133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038600" y="3462423"/>
            <a:ext cx="4884511" cy="3395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8504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8931" name="Picture 3" descr="Gymnast%20for%20AD%200606-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rot="-151345">
            <a:off x="1745634" y="3156890"/>
            <a:ext cx="5509858" cy="2666756"/>
          </a:xfrm>
          <a:prstGeom prst="rect">
            <a:avLst/>
          </a:prstGeom>
          <a:noFill/>
          <a:ln>
            <a:noFill/>
          </a:ln>
          <a:effectLst>
            <a:glow rad="101600">
              <a:schemeClr val="tx1">
                <a:alpha val="40000"/>
              </a:schemeClr>
            </a:glow>
            <a:outerShdw dist="35921" dir="2700000" algn="ctr" rotWithShape="0">
              <a:schemeClr val="bg2"/>
            </a:outerShdw>
          </a:effectLst>
        </p:spPr>
      </p:pic>
      <p:sp>
        <p:nvSpPr>
          <p:cNvPr id="4" name="Title 1"/>
          <p:cNvSpPr>
            <a:spLocks noGrp="1"/>
          </p:cNvSpPr>
          <p:nvPr>
            <p:ph type="ctrTitle"/>
          </p:nvPr>
        </p:nvSpPr>
        <p:spPr>
          <a:xfrm>
            <a:off x="457200" y="1828800"/>
            <a:ext cx="8229600" cy="685800"/>
          </a:xfrm>
        </p:spPr>
        <p:txBody>
          <a:bodyPr/>
          <a:lstStyle/>
          <a:p>
            <a:r>
              <a:rPr lang="en-US" dirty="0" smtClean="0"/>
              <a:t>Agile Development</a:t>
            </a:r>
            <a:endParaRPr lang="en-US" dirty="0"/>
          </a:p>
        </p:txBody>
      </p:sp>
    </p:spTree>
    <p:extLst>
      <p:ext uri="{BB962C8B-B14F-4D97-AF65-F5344CB8AC3E}">
        <p14:creationId xmlns:p14="http://schemas.microsoft.com/office/powerpoint/2010/main" val="39480262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Contents</a:t>
            </a:r>
            <a:endParaRPr lang="en-US" dirty="0"/>
          </a:p>
        </p:txBody>
      </p:sp>
      <p:sp>
        <p:nvSpPr>
          <p:cNvPr id="3" name="Content Placeholder 2"/>
          <p:cNvSpPr>
            <a:spLocks noGrp="1"/>
          </p:cNvSpPr>
          <p:nvPr>
            <p:ph idx="1"/>
          </p:nvPr>
        </p:nvSpPr>
        <p:spPr>
          <a:xfrm>
            <a:off x="228600" y="914400"/>
            <a:ext cx="8686800" cy="5638800"/>
          </a:xfrm>
        </p:spPr>
        <p:txBody>
          <a:bodyPr/>
          <a:lstStyle/>
          <a:p>
            <a:pPr>
              <a:lnSpc>
                <a:spcPct val="100000"/>
              </a:lnSpc>
            </a:pPr>
            <a:r>
              <a:rPr lang="en-US" dirty="0" smtClean="0"/>
              <a:t>Software </a:t>
            </a:r>
            <a:r>
              <a:rPr lang="en-US" dirty="0"/>
              <a:t>Development Models</a:t>
            </a:r>
          </a:p>
          <a:p>
            <a:pPr marL="568325" lvl="1" indent="-211138">
              <a:lnSpc>
                <a:spcPct val="100000"/>
              </a:lnSpc>
            </a:pPr>
            <a:r>
              <a:rPr lang="en-US" dirty="0" smtClean="0"/>
              <a:t>The </a:t>
            </a:r>
            <a:r>
              <a:rPr lang="en-US" dirty="0"/>
              <a:t>Waterfall Development </a:t>
            </a:r>
            <a:r>
              <a:rPr lang="en-US" dirty="0" smtClean="0"/>
              <a:t>Process</a:t>
            </a:r>
          </a:p>
          <a:p>
            <a:pPr marL="577850" lvl="1" indent="-220663">
              <a:lnSpc>
                <a:spcPct val="100000"/>
              </a:lnSpc>
            </a:pPr>
            <a:r>
              <a:rPr lang="en-US" dirty="0" smtClean="0"/>
              <a:t>V-model </a:t>
            </a:r>
            <a:r>
              <a:rPr lang="en-US" dirty="0"/>
              <a:t>(Sequential Development Model</a:t>
            </a:r>
            <a:r>
              <a:rPr lang="en-US" dirty="0" smtClean="0"/>
              <a:t>)</a:t>
            </a:r>
          </a:p>
          <a:p>
            <a:pPr marL="577850" lvl="1" indent="-220663">
              <a:lnSpc>
                <a:spcPct val="100000"/>
              </a:lnSpc>
            </a:pPr>
            <a:r>
              <a:rPr lang="en-US" dirty="0"/>
              <a:t>Iterative-incremental Development </a:t>
            </a:r>
            <a:r>
              <a:rPr lang="en-US" dirty="0" smtClean="0"/>
              <a:t>Models</a:t>
            </a:r>
          </a:p>
          <a:p>
            <a:pPr marL="869950" lvl="2" indent="-220663">
              <a:lnSpc>
                <a:spcPct val="100000"/>
              </a:lnSpc>
            </a:pPr>
            <a:r>
              <a:rPr lang="en-US" dirty="0"/>
              <a:t>Agile Development</a:t>
            </a:r>
            <a:endParaRPr lang="bg-BG" dirty="0" smtClean="0"/>
          </a:p>
          <a:p>
            <a:pPr marL="1125537" lvl="3" indent="-211138">
              <a:lnSpc>
                <a:spcPct val="100000"/>
              </a:lnSpc>
            </a:pPr>
            <a:r>
              <a:rPr lang="en-US" dirty="0"/>
              <a:t>Extreme Programing</a:t>
            </a:r>
          </a:p>
          <a:p>
            <a:pPr marL="1363662" lvl="4" indent="-211138">
              <a:lnSpc>
                <a:spcPct val="100000"/>
              </a:lnSpc>
            </a:pPr>
            <a:r>
              <a:rPr lang="en-US" dirty="0" smtClean="0"/>
              <a:t>Test </a:t>
            </a:r>
            <a:r>
              <a:rPr lang="en-US" dirty="0"/>
              <a:t>Driven Development</a:t>
            </a:r>
          </a:p>
          <a:p>
            <a:pPr marL="1125537" lvl="3" indent="-211138">
              <a:lnSpc>
                <a:spcPct val="100000"/>
              </a:lnSpc>
            </a:pPr>
            <a:r>
              <a:rPr lang="en-US" dirty="0" smtClean="0"/>
              <a:t>Scrum</a:t>
            </a:r>
            <a:endParaRPr lang="en-US" dirty="0"/>
          </a:p>
          <a:p>
            <a:pPr marL="577850" lvl="1" indent="-220663">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a:t>
            </a:fld>
            <a:endParaRPr lang="en-US" dirty="0"/>
          </a:p>
        </p:txBody>
      </p:sp>
      <p:pic>
        <p:nvPicPr>
          <p:cNvPr id="3078"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924271" y="4057688"/>
            <a:ext cx="2686329"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9458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Agile Development?</a:t>
            </a:r>
            <a:endParaRPr lang="en-US" dirty="0"/>
          </a:p>
        </p:txBody>
      </p:sp>
      <p:sp>
        <p:nvSpPr>
          <p:cNvPr id="3" name="Content Placeholder 2"/>
          <p:cNvSpPr>
            <a:spLocks noGrp="1"/>
          </p:cNvSpPr>
          <p:nvPr>
            <p:ph idx="1"/>
          </p:nvPr>
        </p:nvSpPr>
        <p:spPr/>
        <p:txBody>
          <a:bodyPr/>
          <a:lstStyle/>
          <a:p>
            <a:pPr>
              <a:lnSpc>
                <a:spcPct val="100000"/>
              </a:lnSpc>
            </a:pPr>
            <a:r>
              <a:rPr lang="en-US" dirty="0" smtClean="0"/>
              <a:t>What is </a:t>
            </a:r>
            <a:r>
              <a:rPr lang="en-US" dirty="0">
                <a:solidFill>
                  <a:schemeClr val="accent5">
                    <a:lumMod val="20000"/>
                    <a:lumOff val="80000"/>
                  </a:schemeClr>
                </a:solidFill>
              </a:rPr>
              <a:t>a</a:t>
            </a:r>
            <a:r>
              <a:rPr lang="en-US" dirty="0" smtClean="0">
                <a:solidFill>
                  <a:schemeClr val="accent5">
                    <a:lumMod val="20000"/>
                    <a:lumOff val="80000"/>
                  </a:schemeClr>
                </a:solidFill>
              </a:rPr>
              <a:t>gile development</a:t>
            </a:r>
            <a:r>
              <a:rPr lang="en-US" dirty="0" smtClean="0"/>
              <a:t>?</a:t>
            </a:r>
          </a:p>
          <a:p>
            <a:pPr marL="577850" lvl="1" indent="-220663">
              <a:lnSpc>
                <a:spcPct val="100000"/>
              </a:lnSpc>
            </a:pPr>
            <a:r>
              <a:rPr lang="en-US" dirty="0" smtClean="0"/>
              <a:t>A </a:t>
            </a:r>
            <a:r>
              <a:rPr lang="en-US" dirty="0"/>
              <a:t>group of software development methodologies based on </a:t>
            </a:r>
            <a:r>
              <a:rPr lang="en-US" dirty="0">
                <a:solidFill>
                  <a:schemeClr val="accent5">
                    <a:lumMod val="20000"/>
                    <a:lumOff val="80000"/>
                  </a:schemeClr>
                </a:solidFill>
              </a:rPr>
              <a:t>iterative and </a:t>
            </a:r>
            <a:r>
              <a:rPr lang="en-US" dirty="0" smtClean="0">
                <a:solidFill>
                  <a:schemeClr val="accent5">
                    <a:lumMod val="20000"/>
                    <a:lumOff val="80000"/>
                  </a:schemeClr>
                </a:solidFill>
              </a:rPr>
              <a:t>incremental development</a:t>
            </a:r>
          </a:p>
          <a:p>
            <a:pPr marL="577850" lvl="1" indent="-220663">
              <a:lnSpc>
                <a:spcPct val="100000"/>
              </a:lnSpc>
            </a:pPr>
            <a:r>
              <a:rPr lang="en-US" dirty="0" smtClean="0"/>
              <a:t>Requirements </a:t>
            </a:r>
            <a:r>
              <a:rPr lang="en-US" dirty="0"/>
              <a:t>and solutions </a:t>
            </a:r>
            <a:r>
              <a:rPr lang="en-US" dirty="0">
                <a:solidFill>
                  <a:schemeClr val="accent5">
                    <a:lumMod val="20000"/>
                    <a:lumOff val="80000"/>
                  </a:schemeClr>
                </a:solidFill>
              </a:rPr>
              <a:t>evolve through collaboration</a:t>
            </a:r>
            <a:r>
              <a:rPr lang="en-US" dirty="0"/>
              <a:t> between self-organizing, </a:t>
            </a:r>
            <a:r>
              <a:rPr lang="en-US" dirty="0" smtClean="0"/>
              <a:t>cross-functional teams</a:t>
            </a:r>
          </a:p>
          <a:p>
            <a:pPr marL="577850" lvl="1" indent="-220663">
              <a:lnSpc>
                <a:spcPct val="100000"/>
              </a:lnSpc>
            </a:pPr>
            <a:r>
              <a:rPr lang="en-US" dirty="0" smtClean="0"/>
              <a:t>The new name of </a:t>
            </a:r>
            <a:r>
              <a:rPr lang="en-US" dirty="0" smtClean="0">
                <a:solidFill>
                  <a:schemeClr val="accent5">
                    <a:lumMod val="20000"/>
                    <a:lumOff val="80000"/>
                  </a:schemeClr>
                </a:solidFill>
              </a:rPr>
              <a:t>lightweight models</a:t>
            </a:r>
          </a:p>
          <a:p>
            <a:pPr marL="860425" lvl="2" indent="-211138">
              <a:lnSpc>
                <a:spcPct val="100000"/>
              </a:lnSpc>
            </a:pPr>
            <a:r>
              <a:rPr lang="en-US" dirty="0" smtClean="0"/>
              <a:t>After </a:t>
            </a:r>
            <a:r>
              <a:rPr lang="en-US" dirty="0"/>
              <a:t>the Agile Manifesto published in 2001</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30</a:t>
            </a:fld>
            <a:endParaRPr lang="en-US" dirty="0"/>
          </a:p>
        </p:txBody>
      </p:sp>
    </p:spTree>
    <p:extLst>
      <p:ext uri="{BB962C8B-B14F-4D97-AF65-F5344CB8AC3E}">
        <p14:creationId xmlns:p14="http://schemas.microsoft.com/office/powerpoint/2010/main" val="2605017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p:nvPr>
        </p:nvSpPr>
        <p:spPr/>
        <p:txBody>
          <a:bodyPr/>
          <a:lstStyle/>
          <a:p>
            <a:r>
              <a:rPr lang="en-US" dirty="0"/>
              <a:t>The Agile Manifesto</a:t>
            </a:r>
          </a:p>
        </p:txBody>
      </p:sp>
      <p:sp>
        <p:nvSpPr>
          <p:cNvPr id="510979" name="Rectangle 3"/>
          <p:cNvSpPr>
            <a:spLocks noGrp="1" noChangeArrowheads="1"/>
          </p:cNvSpPr>
          <p:nvPr>
            <p:ph type="body" idx="1"/>
          </p:nvPr>
        </p:nvSpPr>
        <p:spPr>
          <a:xfrm>
            <a:off x="609600" y="1416050"/>
            <a:ext cx="7924800" cy="3173818"/>
          </a:xfr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marL="0" lvl="1" indent="0">
              <a:lnSpc>
                <a:spcPct val="105000"/>
              </a:lnSpc>
              <a:spcBef>
                <a:spcPts val="0"/>
              </a:spcBef>
              <a:spcAft>
                <a:spcPct val="0"/>
              </a:spcAft>
              <a:buClr>
                <a:schemeClr val="accent5">
                  <a:lumMod val="40000"/>
                  <a:lumOff val="60000"/>
                </a:schemeClr>
              </a:buClr>
              <a:buSzPct val="70000"/>
              <a:buNone/>
              <a:tabLst>
                <a:tab pos="282575" algn="l"/>
              </a:tabLst>
            </a:pPr>
            <a:endParaRPr lang="en-US" sz="3200" noProof="1" smtClean="0">
              <a:solidFill>
                <a:schemeClr val="accent5">
                  <a:lumMod val="20000"/>
                  <a:lumOff val="80000"/>
                </a:schemeClr>
              </a:solidFill>
              <a:cs typeface="Consolas" pitchFamily="49" charset="0"/>
            </a:endParaRP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“Our highest priority is to satisfy the </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customer through early and continuous</a:t>
            </a:r>
          </a:p>
          <a:p>
            <a:pPr marL="228600" lvl="1" indent="0">
              <a:lnSpc>
                <a:spcPct val="105000"/>
              </a:lnSpc>
              <a:spcBef>
                <a:spcPts val="0"/>
              </a:spcBef>
              <a:spcAft>
                <a:spcPct val="0"/>
              </a:spcAft>
              <a:buClr>
                <a:schemeClr val="accent5">
                  <a:lumMod val="40000"/>
                  <a:lumOff val="60000"/>
                </a:schemeClr>
              </a:buClr>
              <a:buSzPct val="70000"/>
              <a:buNone/>
              <a:tabLst>
                <a:tab pos="282575" algn="l"/>
              </a:tabLst>
            </a:pPr>
            <a:r>
              <a:rPr lang="en-US" sz="3200" noProof="1" smtClean="0">
                <a:cs typeface="Consolas" pitchFamily="49" charset="0"/>
              </a:rPr>
              <a:t>delivery of valuable software“</a:t>
            </a:r>
            <a:endParaRPr lang="en-US" sz="3200" noProof="1">
              <a:solidFill>
                <a:schemeClr val="accent5">
                  <a:lumMod val="20000"/>
                  <a:lumOff val="80000"/>
                </a:schemeClr>
              </a:solidFill>
              <a:cs typeface="Consolas" pitchFamily="49" charset="0"/>
            </a:endParaRPr>
          </a:p>
        </p:txBody>
      </p:sp>
      <p:sp>
        <p:nvSpPr>
          <p:cNvPr id="4" name="TextBox 3"/>
          <p:cNvSpPr txBox="1"/>
          <p:nvPr/>
        </p:nvSpPr>
        <p:spPr>
          <a:xfrm>
            <a:off x="5386269" y="3972580"/>
            <a:ext cx="3071931" cy="523220"/>
          </a:xfrm>
          <a:prstGeom prst="rect">
            <a:avLst/>
          </a:prstGeom>
          <a:noFill/>
        </p:spPr>
        <p:txBody>
          <a:bodyPr wrap="none" rtlCol="0">
            <a:spAutoFit/>
          </a:bodyPr>
          <a:lstStyle/>
          <a:p>
            <a:r>
              <a:rPr lang="en-US" sz="2800" b="1" i="1" noProof="1" smtClean="0">
                <a:solidFill>
                  <a:schemeClr val="accent5">
                    <a:lumMod val="20000"/>
                    <a:lumOff val="80000"/>
                  </a:schemeClr>
                </a:solidFill>
                <a:cs typeface="Consolas" pitchFamily="49" charset="0"/>
              </a:rPr>
              <a:t>Manifesto for Agile</a:t>
            </a:r>
            <a:endParaRPr lang="en-US" sz="2800" b="1" i="1" dirty="0">
              <a:solidFill>
                <a:schemeClr val="accent5">
                  <a:lumMod val="20000"/>
                  <a:lumOff val="80000"/>
                </a:schemeClr>
              </a:solidFill>
              <a:effectLst>
                <a:outerShdw blurRad="38100" dist="38100" dir="2700000" algn="tl">
                  <a:srgbClr val="000000">
                    <a:alpha val="43137"/>
                  </a:srgbClr>
                </a:outerShdw>
              </a:effectLst>
            </a:endParaRPr>
          </a:p>
        </p:txBody>
      </p:sp>
      <p:pic>
        <p:nvPicPr>
          <p:cNvPr id="10242" name="Picture 2" descr="http://cis.scc.spokane.edu/_images/bhit/cis/agile.jpg"/>
          <p:cNvPicPr>
            <a:picLocks noChangeAspect="1" noChangeArrowheads="1"/>
          </p:cNvPicPr>
          <p:nvPr/>
        </p:nvPicPr>
        <p:blipFill>
          <a:blip r:embed="rId2" cstate="print">
            <a:lum bright="-10000"/>
            <a:extLst>
              <a:ext uri="{28A0092B-C50C-407E-A947-70E740481C1C}">
                <a14:useLocalDpi xmlns:a14="http://schemas.microsoft.com/office/drawing/2010/main"/>
              </a:ext>
            </a:extLst>
          </a:blip>
          <a:srcRect/>
          <a:stretch>
            <a:fillRect/>
          </a:stretch>
        </p:blipFill>
        <p:spPr bwMode="auto">
          <a:xfrm>
            <a:off x="609600" y="5105400"/>
            <a:ext cx="7924800" cy="1219200"/>
          </a:xfrm>
          <a:prstGeom prst="roundRect">
            <a:avLst>
              <a:gd name="adj" fmla="val 4401"/>
            </a:avLst>
          </a:prstGeom>
          <a:noFill/>
          <a:ln w="3175">
            <a:solidFill>
              <a:schemeClr val="tx1">
                <a:lumMod val="40000"/>
                <a:lumOff val="60000"/>
                <a:alpha val="70000"/>
              </a:schemeClr>
            </a:solidFill>
            <a:miter lim="800000"/>
            <a:headEnd/>
            <a:tailEnd/>
          </a:ln>
        </p:spPr>
      </p:pic>
    </p:spTree>
    <p:extLst>
      <p:ext uri="{BB962C8B-B14F-4D97-AF65-F5344CB8AC3E}">
        <p14:creationId xmlns:p14="http://schemas.microsoft.com/office/powerpoint/2010/main" val="22072329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Agile Manifesto</a:t>
            </a:r>
          </a:p>
        </p:txBody>
      </p:sp>
      <p:sp>
        <p:nvSpPr>
          <p:cNvPr id="3" name="Content Placeholder 2"/>
          <p:cNvSpPr>
            <a:spLocks noGrp="1"/>
          </p:cNvSpPr>
          <p:nvPr>
            <p:ph idx="1"/>
          </p:nvPr>
        </p:nvSpPr>
        <p:spPr/>
        <p:txBody>
          <a:bodyPr/>
          <a:lstStyle/>
          <a:p>
            <a:r>
              <a:rPr lang="en-US" sz="2600" noProof="1">
                <a:solidFill>
                  <a:schemeClr val="accent5">
                    <a:lumMod val="20000"/>
                    <a:lumOff val="80000"/>
                  </a:schemeClr>
                </a:solidFill>
                <a:latin typeface="Corbel (Body)"/>
                <a:cs typeface="Consolas" pitchFamily="49" charset="0"/>
              </a:rPr>
              <a:t>The four core values of Agile software </a:t>
            </a:r>
            <a:r>
              <a:rPr lang="en-US" sz="2600" noProof="1" smtClean="0">
                <a:solidFill>
                  <a:schemeClr val="accent5">
                    <a:lumMod val="20000"/>
                    <a:lumOff val="80000"/>
                  </a:schemeClr>
                </a:solidFill>
                <a:latin typeface="Corbel (Body)"/>
                <a:cs typeface="Consolas" pitchFamily="49" charset="0"/>
              </a:rPr>
              <a:t>development</a:t>
            </a:r>
            <a:endParaRPr lang="en-US" sz="2600" dirty="0">
              <a:solidFill>
                <a:schemeClr val="accent5">
                  <a:lumMod val="20000"/>
                  <a:lumOff val="80000"/>
                </a:schemeClr>
              </a:solidFill>
              <a:latin typeface="Corbel (Body)"/>
            </a:endParaRPr>
          </a:p>
        </p:txBody>
      </p:sp>
      <p:sp>
        <p:nvSpPr>
          <p:cNvPr id="4" name="TextBox 6"/>
          <p:cNvSpPr txBox="1"/>
          <p:nvPr/>
        </p:nvSpPr>
        <p:spPr>
          <a:xfrm>
            <a:off x="4281487" y="228384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smtClean="0">
                <a:effectLst>
                  <a:outerShdw blurRad="38100" dist="38100" dir="2700000" algn="tl">
                    <a:srgbClr val="000000">
                      <a:alpha val="43137"/>
                    </a:srgbClr>
                  </a:outerShdw>
                </a:effectLst>
              </a:rPr>
              <a:t>over</a:t>
            </a:r>
            <a:endParaRPr lang="en-US" sz="2000" b="1" dirty="0">
              <a:effectLst>
                <a:outerShdw blurRad="38100" dist="38100" dir="2700000" algn="tl">
                  <a:srgbClr val="000000">
                    <a:alpha val="43137"/>
                  </a:srgbClr>
                </a:outerShdw>
              </a:effectLst>
            </a:endParaRPr>
          </a:p>
        </p:txBody>
      </p:sp>
      <p:sp>
        <p:nvSpPr>
          <p:cNvPr id="5" name="Rounded Rectangle 4"/>
          <p:cNvSpPr/>
          <p:nvPr/>
        </p:nvSpPr>
        <p:spPr>
          <a:xfrm>
            <a:off x="1071562"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defPPr>
              <a:defRPr lang="bg-BG"/>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2000" b="1" dirty="0">
                <a:effectLst>
                  <a:outerShdw blurRad="38100" dist="38100" dir="2700000" algn="tl">
                    <a:srgbClr val="000000">
                      <a:alpha val="43137"/>
                    </a:srgbClr>
                  </a:outerShdw>
                </a:effectLst>
              </a:rPr>
              <a:t>Individuals and </a:t>
            </a:r>
            <a:r>
              <a:rPr lang="en-US" sz="2000" b="1" dirty="0" smtClean="0">
                <a:effectLst>
                  <a:outerShdw blurRad="38100" dist="38100" dir="2700000" algn="tl">
                    <a:srgbClr val="000000">
                      <a:alpha val="43137"/>
                    </a:srgbClr>
                  </a:outerShdw>
                </a:effectLst>
              </a:rPr>
              <a:t>interactions</a:t>
            </a:r>
            <a:endParaRPr lang="en-US" sz="2000" b="1" dirty="0">
              <a:effectLst>
                <a:outerShdw blurRad="38100" dist="38100" dir="2700000" algn="tl">
                  <a:srgbClr val="000000">
                    <a:alpha val="43137"/>
                  </a:srgbClr>
                </a:outerShdw>
              </a:effectLst>
            </a:endParaRPr>
          </a:p>
        </p:txBody>
      </p:sp>
      <p:sp>
        <p:nvSpPr>
          <p:cNvPr id="6" name="TextBox 9"/>
          <p:cNvSpPr txBox="1"/>
          <p:nvPr/>
        </p:nvSpPr>
        <p:spPr>
          <a:xfrm>
            <a:off x="4281487" y="5624886"/>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7" name="TextBox 12"/>
          <p:cNvSpPr txBox="1"/>
          <p:nvPr/>
        </p:nvSpPr>
        <p:spPr>
          <a:xfrm>
            <a:off x="4281487" y="4478240"/>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8" name="TextBox 15"/>
          <p:cNvSpPr txBox="1"/>
          <p:nvPr/>
        </p:nvSpPr>
        <p:spPr>
          <a:xfrm>
            <a:off x="4281487" y="3365231"/>
            <a:ext cx="885825" cy="400110"/>
          </a:xfrm>
          <a:prstGeom prst="rect">
            <a:avLst/>
          </a:prstGeom>
          <a:noFill/>
        </p:spPr>
        <p:txBody>
          <a:bodyPr wrap="square" rtlCol="0">
            <a:spAutoFit/>
          </a:bodyPr>
          <a:lstStyle>
            <a:defPPr>
              <a:defRPr lang="bg-BG"/>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b="1" dirty="0">
                <a:effectLst>
                  <a:outerShdw blurRad="38100" dist="38100" dir="2700000" algn="tl">
                    <a:srgbClr val="000000">
                      <a:alpha val="43137"/>
                    </a:srgbClr>
                  </a:outerShdw>
                </a:effectLst>
              </a:rPr>
              <a:t>over</a:t>
            </a:r>
          </a:p>
        </p:txBody>
      </p:sp>
      <p:sp>
        <p:nvSpPr>
          <p:cNvPr id="9" name="Rounded Rectangle 8"/>
          <p:cNvSpPr/>
          <p:nvPr/>
        </p:nvSpPr>
        <p:spPr>
          <a:xfrm>
            <a:off x="1071562" y="3114128"/>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Working software</a:t>
            </a:r>
          </a:p>
        </p:txBody>
      </p:sp>
      <p:sp>
        <p:nvSpPr>
          <p:cNvPr id="10" name="Rounded Rectangle 9"/>
          <p:cNvSpPr/>
          <p:nvPr/>
        </p:nvSpPr>
        <p:spPr>
          <a:xfrm>
            <a:off x="1071562"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Customer collaboration</a:t>
            </a:r>
          </a:p>
        </p:txBody>
      </p:sp>
      <p:sp>
        <p:nvSpPr>
          <p:cNvPr id="11" name="Rounded Rectangle 10"/>
          <p:cNvSpPr/>
          <p:nvPr/>
        </p:nvSpPr>
        <p:spPr>
          <a:xfrm>
            <a:off x="1071562"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Responding to change</a:t>
            </a:r>
          </a:p>
        </p:txBody>
      </p:sp>
      <p:sp>
        <p:nvSpPr>
          <p:cNvPr id="12" name="Rounded Rectangle 11"/>
          <p:cNvSpPr/>
          <p:nvPr/>
        </p:nvSpPr>
        <p:spPr>
          <a:xfrm>
            <a:off x="5614987" y="1971753"/>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Processes and tools</a:t>
            </a:r>
          </a:p>
        </p:txBody>
      </p:sp>
      <p:sp>
        <p:nvSpPr>
          <p:cNvPr id="13" name="Rounded Rectangle 12"/>
          <p:cNvSpPr/>
          <p:nvPr/>
        </p:nvSpPr>
        <p:spPr>
          <a:xfrm>
            <a:off x="5614987" y="3115570"/>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Comprehensive documentation</a:t>
            </a:r>
          </a:p>
        </p:txBody>
      </p:sp>
      <p:sp>
        <p:nvSpPr>
          <p:cNvPr id="14" name="Rounded Rectangle 13"/>
          <p:cNvSpPr/>
          <p:nvPr/>
        </p:nvSpPr>
        <p:spPr>
          <a:xfrm>
            <a:off x="5614987" y="4276802"/>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Contract negotiation</a:t>
            </a:r>
          </a:p>
        </p:txBody>
      </p:sp>
      <p:sp>
        <p:nvSpPr>
          <p:cNvPr id="15" name="Rounded Rectangle 14"/>
          <p:cNvSpPr/>
          <p:nvPr/>
        </p:nvSpPr>
        <p:spPr>
          <a:xfrm>
            <a:off x="5614987" y="5441084"/>
            <a:ext cx="2457450" cy="864543"/>
          </a:xfrm>
          <a:prstGeom prst="round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dirty="0">
                <a:effectLst>
                  <a:outerShdw blurRad="38100" dist="38100" dir="2700000" algn="tl">
                    <a:srgbClr val="000000">
                      <a:alpha val="43137"/>
                    </a:srgbClr>
                  </a:outerShdw>
                </a:effectLst>
              </a:rPr>
              <a:t>Following a plan</a:t>
            </a:r>
          </a:p>
        </p:txBody>
      </p:sp>
    </p:spTree>
    <p:extLst>
      <p:ext uri="{BB962C8B-B14F-4D97-AF65-F5344CB8AC3E}">
        <p14:creationId xmlns:p14="http://schemas.microsoft.com/office/powerpoint/2010/main" val="22375313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a:t>
            </a:r>
            <a:endParaRPr lang="en-US" dirty="0"/>
          </a:p>
        </p:txBody>
      </p:sp>
      <p:sp>
        <p:nvSpPr>
          <p:cNvPr id="4" name="Rectangle 3"/>
          <p:cNvSpPr txBox="1">
            <a:spLocks noChangeArrowheads="1"/>
          </p:cNvSpPr>
          <p:nvPr/>
        </p:nvSpPr>
        <p:spPr>
          <a:xfrm>
            <a:off x="311021" y="1238768"/>
            <a:ext cx="8464420" cy="4649734"/>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lvl="0" indent="-457200" eaLnBrk="0" hangingPunct="0">
              <a:spcBef>
                <a:spcPct val="20000"/>
              </a:spcBef>
              <a:buSzPct val="65000"/>
              <a:buFont typeface="+mj-lt"/>
              <a:buAutoNum type="arabicPeriod"/>
              <a:defRPr/>
            </a:pPr>
            <a:r>
              <a:rPr lang="en-US" sz="2000" dirty="0" smtClean="0"/>
              <a:t>Our </a:t>
            </a:r>
            <a:r>
              <a:rPr lang="en-US" sz="2000" dirty="0"/>
              <a:t>highest priority is to satisfy the customer through early and continuous delivery of valuable software </a:t>
            </a:r>
          </a:p>
          <a:p>
            <a:pPr marL="457200" lvl="0" indent="-457200" eaLnBrk="0" hangingPunct="0">
              <a:spcBef>
                <a:spcPct val="20000"/>
              </a:spcBef>
              <a:buSzPct val="65000"/>
              <a:buFont typeface="+mj-lt"/>
              <a:buAutoNum type="arabicPeriod"/>
              <a:defRPr/>
            </a:pPr>
            <a:r>
              <a:rPr lang="en-US" sz="2000" dirty="0"/>
              <a:t>Welcome changing requirements, even late in development. Agile processes harness change for the customer's competitive advantage</a:t>
            </a:r>
          </a:p>
          <a:p>
            <a:pPr marL="457200" lvl="0" indent="-457200" eaLnBrk="0" hangingPunct="0">
              <a:spcBef>
                <a:spcPct val="20000"/>
              </a:spcBef>
              <a:buSzPct val="65000"/>
              <a:buFont typeface="+mj-lt"/>
              <a:buAutoNum type="arabicPeriod"/>
              <a:defRPr/>
            </a:pPr>
            <a:r>
              <a:rPr lang="en-US" sz="2000" dirty="0"/>
              <a:t>Deliver working software frequently, at intervals of between a few weeks to a few months, with a preference to the shorter timescale</a:t>
            </a:r>
          </a:p>
          <a:p>
            <a:pPr marL="457200" indent="-457200" eaLnBrk="0" hangingPunct="0">
              <a:spcBef>
                <a:spcPct val="20000"/>
              </a:spcBef>
              <a:buSzPct val="65000"/>
              <a:buFont typeface="+mj-lt"/>
              <a:buAutoNum type="arabicPeriod"/>
              <a:defRPr/>
            </a:pPr>
            <a:r>
              <a:rPr lang="en-US" sz="2000" dirty="0"/>
              <a:t>Build projects around motivated individuals. Give them the environment and support they need, and trust them to get the job done</a:t>
            </a:r>
            <a:endParaRPr lang="bg-BG" sz="2000" dirty="0"/>
          </a:p>
          <a:p>
            <a:pPr marL="457200" indent="-457200" eaLnBrk="0" hangingPunct="0">
              <a:spcBef>
                <a:spcPct val="20000"/>
              </a:spcBef>
              <a:buSzPct val="65000"/>
              <a:buFont typeface="+mj-lt"/>
              <a:buAutoNum type="arabicPeriod"/>
              <a:defRPr/>
            </a:pPr>
            <a:r>
              <a:rPr lang="en-US" sz="2000" dirty="0"/>
              <a:t>The most efficient and effective method of conveying information to and within a development team is face-to-face conversation. </a:t>
            </a:r>
          </a:p>
          <a:p>
            <a:pPr marL="457200" indent="-457200" eaLnBrk="0" hangingPunct="0">
              <a:spcBef>
                <a:spcPct val="20000"/>
              </a:spcBef>
              <a:buSzPct val="65000"/>
              <a:buFont typeface="+mj-lt"/>
              <a:buAutoNum type="arabicPeriod"/>
              <a:defRPr/>
            </a:pPr>
            <a:r>
              <a:rPr lang="en-US" sz="2000" dirty="0"/>
              <a:t>Working software is the primary measure of progress</a:t>
            </a:r>
          </a:p>
        </p:txBody>
      </p:sp>
    </p:spTree>
    <p:extLst>
      <p:ext uri="{BB962C8B-B14F-4D97-AF65-F5344CB8AC3E}">
        <p14:creationId xmlns:p14="http://schemas.microsoft.com/office/powerpoint/2010/main" val="32066602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Manifesto </a:t>
            </a:r>
            <a:r>
              <a:rPr lang="en-US" dirty="0" smtClean="0"/>
              <a:t>Principles (2)</a:t>
            </a:r>
            <a:endParaRPr lang="en-US" dirty="0"/>
          </a:p>
        </p:txBody>
      </p:sp>
      <p:sp>
        <p:nvSpPr>
          <p:cNvPr id="4" name="Rectangle 3"/>
          <p:cNvSpPr txBox="1">
            <a:spLocks noChangeArrowheads="1"/>
          </p:cNvSpPr>
          <p:nvPr/>
        </p:nvSpPr>
        <p:spPr>
          <a:xfrm>
            <a:off x="339790" y="1247222"/>
            <a:ext cx="8464420" cy="498598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457200" indent="-457200" eaLnBrk="0" hangingPunct="0">
              <a:spcBef>
                <a:spcPct val="20000"/>
              </a:spcBef>
              <a:buSzPct val="65000"/>
              <a:buFont typeface="+mj-lt"/>
              <a:buAutoNum type="arabicPeriod" startAt="7"/>
              <a:defRPr/>
            </a:pPr>
            <a:r>
              <a:rPr lang="en-US" sz="2000" dirty="0"/>
              <a:t>Agile processes promote sustainable development. The sponsors, developers, and users should be able to maintain a constant pace indefinitely </a:t>
            </a:r>
          </a:p>
          <a:p>
            <a:pPr marL="457200" indent="-457200" eaLnBrk="0" hangingPunct="0">
              <a:spcBef>
                <a:spcPct val="20000"/>
              </a:spcBef>
              <a:buSzPct val="65000"/>
              <a:buFont typeface="+mj-lt"/>
              <a:buAutoNum type="arabicPeriod" startAt="7"/>
              <a:defRPr/>
            </a:pPr>
            <a:r>
              <a:rPr lang="en-US" sz="2000" dirty="0"/>
              <a:t>Business people and developers must work together daily throughout the project. </a:t>
            </a:r>
            <a:endParaRPr lang="bg-BG" sz="2000" dirty="0"/>
          </a:p>
          <a:p>
            <a:pPr marL="457200" indent="-457200" eaLnBrk="0" hangingPunct="0">
              <a:spcBef>
                <a:spcPct val="20000"/>
              </a:spcBef>
              <a:buSzPct val="65000"/>
              <a:buFont typeface="+mj-lt"/>
              <a:buAutoNum type="arabicPeriod" startAt="7"/>
              <a:defRPr/>
            </a:pPr>
            <a:r>
              <a:rPr lang="en-US" sz="2000" dirty="0"/>
              <a:t>Continuous attention to technical excellence and good design enhances agility. </a:t>
            </a:r>
          </a:p>
          <a:p>
            <a:pPr marL="457200" indent="-457200" eaLnBrk="0" hangingPunct="0">
              <a:spcBef>
                <a:spcPct val="20000"/>
              </a:spcBef>
              <a:buSzPct val="65000"/>
              <a:buFont typeface="+mj-lt"/>
              <a:buAutoNum type="arabicPeriod" startAt="7"/>
              <a:defRPr/>
            </a:pPr>
            <a:r>
              <a:rPr lang="en-US" sz="2000" dirty="0" smtClean="0"/>
              <a:t>Simplicity</a:t>
            </a:r>
            <a:r>
              <a:rPr lang="en-US" sz="2000" dirty="0"/>
              <a:t> – </a:t>
            </a:r>
            <a:r>
              <a:rPr lang="en-US" sz="2000" dirty="0" smtClean="0"/>
              <a:t>the </a:t>
            </a:r>
            <a:r>
              <a:rPr lang="en-US" sz="2000" dirty="0"/>
              <a:t>art of maximizing the amount of work not </a:t>
            </a:r>
            <a:r>
              <a:rPr lang="en-US" sz="2000" dirty="0" smtClean="0"/>
              <a:t>done </a:t>
            </a:r>
            <a:r>
              <a:rPr lang="en-US" sz="2000" dirty="0"/>
              <a:t>– </a:t>
            </a:r>
            <a:r>
              <a:rPr lang="en-US" sz="2000" dirty="0" smtClean="0"/>
              <a:t>is </a:t>
            </a:r>
            <a:r>
              <a:rPr lang="en-US" sz="2000" dirty="0"/>
              <a:t>essential</a:t>
            </a:r>
          </a:p>
          <a:p>
            <a:pPr marL="457200" indent="-457200" eaLnBrk="0" hangingPunct="0">
              <a:spcBef>
                <a:spcPct val="20000"/>
              </a:spcBef>
              <a:buSzPct val="65000"/>
              <a:buFont typeface="+mj-lt"/>
              <a:buAutoNum type="arabicPeriod" startAt="7"/>
              <a:defRPr/>
            </a:pPr>
            <a:r>
              <a:rPr lang="en-US" sz="2000" dirty="0"/>
              <a:t>The best architectures, requirements, and designs emerge from self-organizing teams</a:t>
            </a:r>
          </a:p>
          <a:p>
            <a:pPr marL="457200" indent="-457200" eaLnBrk="0" hangingPunct="0">
              <a:spcBef>
                <a:spcPct val="20000"/>
              </a:spcBef>
              <a:buSzPct val="65000"/>
              <a:buFont typeface="+mj-lt"/>
              <a:buAutoNum type="arabicPeriod" startAt="7"/>
              <a:defRPr/>
            </a:pPr>
            <a:r>
              <a:rPr lang="en-US" sz="2000" dirty="0"/>
              <a:t>At regular intervals, the team reflects on how to become more effective, then tunes and adjusts its behavior </a:t>
            </a:r>
            <a:r>
              <a:rPr lang="en-US" sz="2000" dirty="0" smtClean="0"/>
              <a:t>accordingly</a:t>
            </a:r>
            <a:endParaRPr lang="en-US" sz="2000" dirty="0"/>
          </a:p>
        </p:txBody>
      </p:sp>
    </p:spTree>
    <p:extLst>
      <p:ext uri="{BB962C8B-B14F-4D97-AF65-F5344CB8AC3E}">
        <p14:creationId xmlns:p14="http://schemas.microsoft.com/office/powerpoint/2010/main" val="6432473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Characteristics</a:t>
            </a:r>
            <a:endParaRPr lang="en-US" dirty="0"/>
          </a:p>
        </p:txBody>
      </p:sp>
      <p:sp>
        <p:nvSpPr>
          <p:cNvPr id="3" name="Content Placeholder 2"/>
          <p:cNvSpPr>
            <a:spLocks noGrp="1"/>
          </p:cNvSpPr>
          <p:nvPr>
            <p:ph idx="1"/>
          </p:nvPr>
        </p:nvSpPr>
        <p:spPr/>
        <p:txBody>
          <a:bodyPr/>
          <a:lstStyle/>
          <a:p>
            <a:pPr>
              <a:lnSpc>
                <a:spcPct val="100000"/>
              </a:lnSpc>
            </a:pPr>
            <a:r>
              <a:rPr lang="en-US" dirty="0" smtClean="0"/>
              <a:t>Tasks are being broken into </a:t>
            </a:r>
            <a:r>
              <a:rPr lang="en-US" dirty="0">
                <a:solidFill>
                  <a:schemeClr val="accent5">
                    <a:lumMod val="20000"/>
                    <a:lumOff val="80000"/>
                  </a:schemeClr>
                </a:solidFill>
              </a:rPr>
              <a:t>small increments </a:t>
            </a:r>
            <a:r>
              <a:rPr lang="en-US" dirty="0"/>
              <a:t>with minimal </a:t>
            </a:r>
            <a:r>
              <a:rPr lang="en-US" dirty="0" smtClean="0"/>
              <a:t>planning</a:t>
            </a:r>
          </a:p>
          <a:p>
            <a:pPr marL="577850" lvl="1" indent="-220663">
              <a:lnSpc>
                <a:spcPct val="100000"/>
              </a:lnSpc>
            </a:pPr>
            <a:r>
              <a:rPr lang="en-US" dirty="0"/>
              <a:t>D</a:t>
            </a:r>
            <a:r>
              <a:rPr lang="en-US" dirty="0" smtClean="0"/>
              <a:t>o </a:t>
            </a:r>
            <a:r>
              <a:rPr lang="en-US" dirty="0"/>
              <a:t>not directly involve long-term </a:t>
            </a:r>
            <a:r>
              <a:rPr lang="en-US" dirty="0" smtClean="0"/>
              <a:t>planning</a:t>
            </a:r>
          </a:p>
          <a:p>
            <a:pPr marL="577850" lvl="1" indent="-220663">
              <a:lnSpc>
                <a:spcPct val="100000"/>
              </a:lnSpc>
            </a:pPr>
            <a:r>
              <a:rPr lang="en-US" dirty="0" smtClean="0"/>
              <a:t>Iterations </a:t>
            </a:r>
            <a:r>
              <a:rPr lang="en-US" dirty="0"/>
              <a:t>are short time frames </a:t>
            </a:r>
            <a:r>
              <a:rPr lang="en-US" dirty="0" smtClean="0"/>
              <a:t>(</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Typically </a:t>
            </a:r>
            <a:r>
              <a:rPr lang="en-US" dirty="0"/>
              <a:t>last </a:t>
            </a:r>
            <a:r>
              <a:rPr lang="en-US" dirty="0" smtClean="0"/>
              <a:t>one </a:t>
            </a:r>
            <a:r>
              <a:rPr lang="en-US" dirty="0"/>
              <a:t>to four </a:t>
            </a:r>
            <a:r>
              <a:rPr lang="en-US" dirty="0" smtClean="0"/>
              <a:t>weeks</a:t>
            </a:r>
          </a:p>
          <a:p>
            <a:pPr>
              <a:lnSpc>
                <a:spcPct val="100000"/>
              </a:lnSpc>
            </a:pPr>
            <a:r>
              <a:rPr lang="en-US" dirty="0" smtClean="0"/>
              <a:t>Each </a:t>
            </a:r>
            <a:r>
              <a:rPr lang="en-US" dirty="0"/>
              <a:t>iteration involves a team working through a full software development </a:t>
            </a:r>
            <a:r>
              <a:rPr lang="en-US" dirty="0" smtClean="0"/>
              <a:t>cycle</a:t>
            </a:r>
          </a:p>
          <a:p>
            <a:pPr marL="860425" lvl="2" indent="-211138">
              <a:lnSpc>
                <a:spcPct val="100000"/>
              </a:lnSpc>
            </a:pPr>
            <a:r>
              <a:rPr lang="en-US" dirty="0" smtClean="0"/>
              <a:t>E.g. pair programming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35</a:t>
            </a:fld>
            <a:endParaRPr lang="en-US"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562600" y="5181600"/>
            <a:ext cx="2819400" cy="14182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3459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a:t>
            </a:r>
            <a:r>
              <a:rPr lang="en-US" dirty="0" smtClean="0"/>
              <a:t>Characteristics (2)</a:t>
            </a:r>
            <a:endParaRPr lang="en-US" dirty="0"/>
          </a:p>
        </p:txBody>
      </p:sp>
      <p:sp>
        <p:nvSpPr>
          <p:cNvPr id="3" name="Content Placeholder 2"/>
          <p:cNvSpPr>
            <a:spLocks noGrp="1"/>
          </p:cNvSpPr>
          <p:nvPr>
            <p:ph idx="1"/>
          </p:nvPr>
        </p:nvSpPr>
        <p:spPr/>
        <p:txBody>
          <a:bodyPr/>
          <a:lstStyle/>
          <a:p>
            <a:pPr>
              <a:lnSpc>
                <a:spcPct val="100000"/>
              </a:lnSpc>
            </a:pPr>
            <a:r>
              <a:rPr lang="en-US" dirty="0" smtClean="0"/>
              <a:t>Available </a:t>
            </a:r>
            <a:r>
              <a:rPr lang="en-US" dirty="0"/>
              <a:t>release (with minimal bugs) at the end of each </a:t>
            </a:r>
            <a:r>
              <a:rPr lang="en-US" dirty="0" smtClean="0"/>
              <a:t>iteration</a:t>
            </a:r>
          </a:p>
          <a:p>
            <a:pPr>
              <a:lnSpc>
                <a:spcPct val="100000"/>
              </a:lnSpc>
            </a:pPr>
            <a:r>
              <a:rPr lang="en-US" dirty="0" smtClean="0"/>
              <a:t>Teams are usually </a:t>
            </a:r>
          </a:p>
          <a:p>
            <a:pPr lvl="1">
              <a:lnSpc>
                <a:spcPct val="100000"/>
              </a:lnSpc>
            </a:pPr>
            <a:r>
              <a:rPr lang="en-US" dirty="0">
                <a:solidFill>
                  <a:schemeClr val="accent5">
                    <a:lumMod val="20000"/>
                    <a:lumOff val="80000"/>
                  </a:schemeClr>
                </a:solidFill>
              </a:rPr>
              <a:t>C</a:t>
            </a:r>
            <a:r>
              <a:rPr lang="en-US" dirty="0" smtClean="0">
                <a:solidFill>
                  <a:schemeClr val="accent5">
                    <a:lumMod val="20000"/>
                    <a:lumOff val="80000"/>
                  </a:schemeClr>
                </a:solidFill>
              </a:rPr>
              <a:t>ross-functional</a:t>
            </a:r>
            <a:endParaRPr lang="en-US" dirty="0" smtClean="0"/>
          </a:p>
          <a:p>
            <a:pPr lvl="1">
              <a:lnSpc>
                <a:spcPct val="100000"/>
              </a:lnSpc>
            </a:pPr>
            <a:r>
              <a:rPr lang="en-US" dirty="0" smtClean="0">
                <a:solidFill>
                  <a:schemeClr val="accent5">
                    <a:lumMod val="20000"/>
                    <a:lumOff val="80000"/>
                  </a:schemeClr>
                </a:solidFill>
              </a:rPr>
              <a:t>Self-organizing</a:t>
            </a:r>
          </a:p>
          <a:p>
            <a:pPr lvl="1">
              <a:lnSpc>
                <a:spcPct val="100000"/>
              </a:lnSpc>
            </a:pPr>
            <a:r>
              <a:rPr lang="en-US" dirty="0" smtClean="0">
                <a:solidFill>
                  <a:schemeClr val="accent6">
                    <a:lumMod val="20000"/>
                    <a:lumOff val="80000"/>
                  </a:schemeClr>
                </a:solidFill>
              </a:rPr>
              <a:t>Team </a:t>
            </a:r>
            <a:r>
              <a:rPr lang="en-US" dirty="0">
                <a:solidFill>
                  <a:schemeClr val="accent6">
                    <a:lumMod val="20000"/>
                    <a:lumOff val="80000"/>
                  </a:schemeClr>
                </a:solidFill>
              </a:rPr>
              <a:t>members </a:t>
            </a:r>
            <a:r>
              <a:rPr lang="en-US" dirty="0" smtClean="0">
                <a:solidFill>
                  <a:schemeClr val="accent6">
                    <a:lumMod val="20000"/>
                    <a:lumOff val="80000"/>
                  </a:schemeClr>
                </a:solidFill>
              </a:rPr>
              <a:t>take initiative and responsibility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36</a:t>
            </a:fld>
            <a:endParaRPr lang="en-US" dirty="0"/>
          </a:p>
        </p:txBody>
      </p:sp>
      <p:pic>
        <p:nvPicPr>
          <p:cNvPr id="1843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37730" y="1824318"/>
            <a:ext cx="1887251" cy="2071687"/>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24200" y="4646386"/>
            <a:ext cx="3276600" cy="2184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16724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a:solidFill>
                  <a:schemeClr val="accent5">
                    <a:lumMod val="20000"/>
                    <a:lumOff val="80000"/>
                  </a:schemeClr>
                </a:solidFill>
              </a:rPr>
              <a:t>Face-to-face communication </a:t>
            </a:r>
            <a:r>
              <a:rPr lang="en-US" dirty="0"/>
              <a:t>over written documents </a:t>
            </a:r>
          </a:p>
          <a:p>
            <a:pPr lvl="1">
              <a:lnSpc>
                <a:spcPct val="100000"/>
              </a:lnSpc>
            </a:pPr>
            <a:r>
              <a:rPr lang="en-US" dirty="0" smtClean="0"/>
              <a:t>Most </a:t>
            </a:r>
            <a:r>
              <a:rPr lang="en-US" dirty="0"/>
              <a:t>agile teams work in a </a:t>
            </a:r>
            <a:r>
              <a:rPr lang="en-US" dirty="0">
                <a:solidFill>
                  <a:schemeClr val="accent5">
                    <a:lumMod val="20000"/>
                    <a:lumOff val="80000"/>
                  </a:schemeClr>
                </a:solidFill>
              </a:rPr>
              <a:t>single open office </a:t>
            </a:r>
            <a:r>
              <a:rPr lang="en-US" dirty="0"/>
              <a:t>(called a bullpen</a:t>
            </a:r>
            <a:r>
              <a:rPr lang="en-US" dirty="0" smtClean="0"/>
              <a:t>)</a:t>
            </a:r>
          </a:p>
          <a:p>
            <a:pPr lvl="1">
              <a:lnSpc>
                <a:spcPct val="100000"/>
              </a:lnSpc>
            </a:pPr>
            <a:r>
              <a:rPr lang="en-US" dirty="0">
                <a:solidFill>
                  <a:schemeClr val="accent5">
                    <a:lumMod val="20000"/>
                    <a:lumOff val="80000"/>
                  </a:schemeClr>
                </a:solidFill>
              </a:rPr>
              <a:t>Team size </a:t>
            </a:r>
            <a:r>
              <a:rPr lang="en-US" dirty="0"/>
              <a:t>is typically small (5-9 people) </a:t>
            </a:r>
            <a:endParaRPr lang="en-US" dirty="0" smtClean="0"/>
          </a:p>
          <a:p>
            <a:pPr lvl="1">
              <a:lnSpc>
                <a:spcPct val="100000"/>
              </a:lnSpc>
            </a:pPr>
            <a:r>
              <a:rPr lang="en-US" dirty="0" smtClean="0"/>
              <a:t>Videoconferencing</a:t>
            </a:r>
            <a:r>
              <a:rPr lang="en-US" dirty="0"/>
              <a:t>, voice, e-mail, etc</a:t>
            </a:r>
            <a:r>
              <a:rPr lang="en-US" dirty="0" smtClean="0"/>
              <a:t>. for teams not in the same location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37</a:t>
            </a:fld>
            <a:endParaRPr lang="en-US" dirty="0"/>
          </a:p>
        </p:txBody>
      </p:sp>
      <p:pic>
        <p:nvPicPr>
          <p:cNvPr id="194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86400" y="4724400"/>
            <a:ext cx="2590800" cy="1727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979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Agile Characteristics </a:t>
            </a:r>
            <a:r>
              <a:rPr lang="en-US" dirty="0" smtClean="0"/>
              <a:t>(4)</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smtClean="0"/>
              <a:t>Agile teams contain </a:t>
            </a:r>
            <a:r>
              <a:rPr lang="en-US" dirty="0"/>
              <a:t>a </a:t>
            </a:r>
            <a:r>
              <a:rPr lang="en-US" dirty="0">
                <a:solidFill>
                  <a:schemeClr val="accent5">
                    <a:lumMod val="20000"/>
                    <a:lumOff val="80000"/>
                  </a:schemeClr>
                </a:solidFill>
              </a:rPr>
              <a:t>customer </a:t>
            </a:r>
            <a:r>
              <a:rPr lang="en-US" dirty="0" smtClean="0">
                <a:solidFill>
                  <a:schemeClr val="accent5">
                    <a:lumMod val="20000"/>
                    <a:lumOff val="80000"/>
                  </a:schemeClr>
                </a:solidFill>
              </a:rPr>
              <a:t>representative</a:t>
            </a:r>
          </a:p>
          <a:p>
            <a:pPr marL="577850" lvl="1" indent="-220663">
              <a:lnSpc>
                <a:spcPct val="100000"/>
              </a:lnSpc>
            </a:pPr>
            <a:r>
              <a:rPr lang="en-US" dirty="0" smtClean="0"/>
              <a:t>Answers </a:t>
            </a:r>
            <a:r>
              <a:rPr lang="en-US" dirty="0"/>
              <a:t>mid-iteration problem-domain </a:t>
            </a:r>
            <a:r>
              <a:rPr lang="en-US" dirty="0" smtClean="0"/>
              <a:t>questions</a:t>
            </a:r>
          </a:p>
          <a:p>
            <a:pPr marL="577850" lvl="1" indent="-220663">
              <a:lnSpc>
                <a:spcPct val="100000"/>
              </a:lnSpc>
            </a:pPr>
            <a:r>
              <a:rPr lang="en-US" dirty="0"/>
              <a:t>At the end of each </a:t>
            </a:r>
            <a:r>
              <a:rPr lang="en-US" dirty="0" smtClean="0"/>
              <a:t>iteration participates in reviewing progress </a:t>
            </a:r>
            <a:r>
              <a:rPr lang="en-US" dirty="0"/>
              <a:t>and </a:t>
            </a:r>
            <a:r>
              <a:rPr lang="en-US" dirty="0" smtClean="0"/>
              <a:t>re-evaluating priorities</a:t>
            </a:r>
          </a:p>
          <a:p>
            <a:pPr marL="228600" indent="-228600">
              <a:lnSpc>
                <a:spcPct val="100000"/>
              </a:lnSpc>
              <a:tabLst>
                <a:tab pos="349250" algn="l"/>
              </a:tabLst>
            </a:pPr>
            <a:r>
              <a:rPr lang="en-US" dirty="0" smtClean="0"/>
              <a:t>Routine </a:t>
            </a:r>
            <a:r>
              <a:rPr lang="en-US" dirty="0"/>
              <a:t>and formal daily </a:t>
            </a:r>
            <a:r>
              <a:rPr lang="en-US" dirty="0" smtClean="0"/>
              <a:t/>
            </a:r>
            <a:br>
              <a:rPr lang="en-US" dirty="0" smtClean="0"/>
            </a:br>
            <a:r>
              <a:rPr lang="en-US" dirty="0" smtClean="0"/>
              <a:t>face-to-face </a:t>
            </a:r>
            <a:r>
              <a:rPr lang="en-US" dirty="0" smtClean="0">
                <a:solidFill>
                  <a:schemeClr val="accent5">
                    <a:lumMod val="20000"/>
                    <a:lumOff val="80000"/>
                  </a:schemeClr>
                </a:solidFill>
              </a:rPr>
              <a:t>debrief </a:t>
            </a:r>
            <a:br>
              <a:rPr lang="en-US" dirty="0" smtClean="0">
                <a:solidFill>
                  <a:schemeClr val="accent5">
                    <a:lumMod val="20000"/>
                    <a:lumOff val="80000"/>
                  </a:schemeClr>
                </a:solidFill>
              </a:rPr>
            </a:br>
            <a:r>
              <a:rPr lang="en-US" dirty="0" smtClean="0">
                <a:solidFill>
                  <a:schemeClr val="accent5">
                    <a:lumMod val="20000"/>
                    <a:lumOff val="80000"/>
                  </a:schemeClr>
                </a:solidFill>
              </a:rPr>
              <a:t>meetings </a:t>
            </a:r>
            <a:r>
              <a:rPr lang="en-US" dirty="0" smtClean="0"/>
              <a:t>among </a:t>
            </a:r>
            <a:r>
              <a:rPr lang="en-US" dirty="0"/>
              <a:t>team </a:t>
            </a:r>
            <a:r>
              <a:rPr lang="en-US" dirty="0" smtClean="0"/>
              <a:t/>
            </a:r>
            <a:br>
              <a:rPr lang="en-US" dirty="0" smtClean="0"/>
            </a:br>
            <a:r>
              <a:rPr lang="en-US" dirty="0" smtClean="0"/>
              <a:t>members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38</a:t>
            </a:fld>
            <a:endParaRPr lang="en-US" dirty="0"/>
          </a:p>
        </p:txBody>
      </p:sp>
      <p:pic>
        <p:nvPicPr>
          <p:cNvPr id="2048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181600" y="4087586"/>
            <a:ext cx="3361632" cy="223701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183178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3026" name="Rectangle 2"/>
          <p:cNvSpPr>
            <a:spLocks noGrp="1" noChangeArrowheads="1"/>
          </p:cNvSpPr>
          <p:nvPr>
            <p:ph type="title"/>
          </p:nvPr>
        </p:nvSpPr>
        <p:spPr/>
        <p:txBody>
          <a:bodyPr/>
          <a:lstStyle/>
          <a:p>
            <a:r>
              <a:rPr lang="en-US" sz="4400" dirty="0"/>
              <a:t>Agile Methodologies</a:t>
            </a:r>
          </a:p>
        </p:txBody>
      </p:sp>
      <p:sp>
        <p:nvSpPr>
          <p:cNvPr id="513027" name="Rectangle 3"/>
          <p:cNvSpPr>
            <a:spLocks noGrp="1" noChangeArrowheads="1"/>
          </p:cNvSpPr>
          <p:nvPr>
            <p:ph type="body" idx="1"/>
          </p:nvPr>
        </p:nvSpPr>
        <p:spPr>
          <a:xfrm>
            <a:off x="304801" y="1219200"/>
            <a:ext cx="8534400" cy="5354638"/>
          </a:xfrm>
        </p:spPr>
        <p:txBody>
          <a:bodyPr/>
          <a:lstStyle/>
          <a:p>
            <a:pPr>
              <a:lnSpc>
                <a:spcPct val="100000"/>
              </a:lnSpc>
              <a:spcBef>
                <a:spcPts val="1200"/>
              </a:spcBef>
            </a:pPr>
            <a:r>
              <a:rPr lang="en-US" sz="3000" dirty="0"/>
              <a:t>eXtreme Programming (XP)</a:t>
            </a:r>
          </a:p>
          <a:p>
            <a:pPr>
              <a:lnSpc>
                <a:spcPct val="100000"/>
              </a:lnSpc>
              <a:spcBef>
                <a:spcPts val="1200"/>
              </a:spcBef>
            </a:pPr>
            <a:r>
              <a:rPr lang="en-US" sz="3000" dirty="0" smtClean="0"/>
              <a:t>Scrum</a:t>
            </a:r>
          </a:p>
          <a:p>
            <a:pPr>
              <a:lnSpc>
                <a:spcPct val="100000"/>
              </a:lnSpc>
              <a:spcBef>
                <a:spcPts val="1200"/>
              </a:spcBef>
            </a:pPr>
            <a:r>
              <a:rPr lang="en-US" sz="3000" dirty="0" err="1" smtClean="0"/>
              <a:t>Kanban</a:t>
            </a:r>
            <a:endParaRPr lang="en-US" sz="3000" dirty="0"/>
          </a:p>
          <a:p>
            <a:pPr>
              <a:lnSpc>
                <a:spcPct val="100000"/>
              </a:lnSpc>
              <a:spcBef>
                <a:spcPts val="1200"/>
              </a:spcBef>
            </a:pPr>
            <a:r>
              <a:rPr lang="en-US" sz="3000" dirty="0" smtClean="0"/>
              <a:t>Lean</a:t>
            </a:r>
            <a:endParaRPr lang="en-US" sz="3000" dirty="0"/>
          </a:p>
          <a:p>
            <a:pPr>
              <a:lnSpc>
                <a:spcPct val="100000"/>
              </a:lnSpc>
              <a:spcBef>
                <a:spcPts val="1200"/>
              </a:spcBef>
            </a:pPr>
            <a:r>
              <a:rPr lang="en-US" sz="3000" dirty="0" smtClean="0"/>
              <a:t>Crystal </a:t>
            </a:r>
            <a:r>
              <a:rPr lang="en-US" sz="3000" dirty="0"/>
              <a:t>family of methodologies</a:t>
            </a:r>
          </a:p>
          <a:p>
            <a:pPr>
              <a:lnSpc>
                <a:spcPct val="100000"/>
              </a:lnSpc>
              <a:spcBef>
                <a:spcPts val="1200"/>
              </a:spcBef>
            </a:pPr>
            <a:r>
              <a:rPr lang="en-US" sz="3000" dirty="0" smtClean="0"/>
              <a:t>Adaptive </a:t>
            </a:r>
            <a:r>
              <a:rPr lang="en-US" sz="3000" dirty="0"/>
              <a:t>Software Development (ASD)</a:t>
            </a:r>
          </a:p>
          <a:p>
            <a:pPr>
              <a:lnSpc>
                <a:spcPct val="100000"/>
              </a:lnSpc>
              <a:spcBef>
                <a:spcPts val="1200"/>
              </a:spcBef>
            </a:pPr>
            <a:r>
              <a:rPr lang="en-US" sz="3000" dirty="0"/>
              <a:t>Dynamic System Development Model (DSDM)</a:t>
            </a:r>
          </a:p>
          <a:p>
            <a:pPr>
              <a:lnSpc>
                <a:spcPct val="100000"/>
              </a:lnSpc>
              <a:spcBef>
                <a:spcPts val="1200"/>
              </a:spcBef>
            </a:pPr>
            <a:r>
              <a:rPr lang="en-US" sz="3000" dirty="0"/>
              <a:t>Agile Unified Process (AUP)</a:t>
            </a:r>
          </a:p>
        </p:txBody>
      </p:sp>
      <p:pic>
        <p:nvPicPr>
          <p:cNvPr id="8194" name="Picture 2" descr="http://www.bacollective.com/images/stories/agile.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705600" y="1219200"/>
            <a:ext cx="1938694" cy="1295400"/>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502269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2" name="Rectangle 2"/>
          <p:cNvSpPr>
            <a:spLocks noGrp="1" noChangeArrowheads="1"/>
          </p:cNvSpPr>
          <p:nvPr>
            <p:ph type="title"/>
          </p:nvPr>
        </p:nvSpPr>
        <p:spPr>
          <a:xfrm>
            <a:off x="1828800" y="304800"/>
            <a:ext cx="7086600" cy="914400"/>
          </a:xfrm>
        </p:spPr>
        <p:txBody>
          <a:bodyPr/>
          <a:lstStyle/>
          <a:p>
            <a:r>
              <a:rPr lang="en-US" dirty="0"/>
              <a:t>What is a Development </a:t>
            </a:r>
            <a:r>
              <a:rPr lang="en-US" dirty="0" smtClean="0"/>
              <a:t>Model?</a:t>
            </a:r>
            <a:endParaRPr lang="en-US" dirty="0"/>
          </a:p>
        </p:txBody>
      </p:sp>
      <p:sp>
        <p:nvSpPr>
          <p:cNvPr id="501763" name="Rectangle 3"/>
          <p:cNvSpPr>
            <a:spLocks noGrp="1" noChangeArrowheads="1"/>
          </p:cNvSpPr>
          <p:nvPr>
            <p:ph type="body" idx="1"/>
          </p:nvPr>
        </p:nvSpPr>
        <p:spPr>
          <a:xfrm>
            <a:off x="228600" y="1447800"/>
            <a:ext cx="8686800" cy="5257800"/>
          </a:xfrm>
        </p:spPr>
        <p:txBody>
          <a:bodyPr/>
          <a:lstStyle/>
          <a:p>
            <a:pPr>
              <a:lnSpc>
                <a:spcPct val="100000"/>
              </a:lnSpc>
              <a:spcBef>
                <a:spcPts val="1200"/>
              </a:spcBef>
            </a:pPr>
            <a:r>
              <a:rPr lang="en-US" dirty="0"/>
              <a:t>A </a:t>
            </a:r>
            <a:r>
              <a:rPr lang="en-US" dirty="0">
                <a:solidFill>
                  <a:schemeClr val="accent5">
                    <a:lumMod val="20000"/>
                    <a:lumOff val="80000"/>
                  </a:schemeClr>
                </a:solidFill>
              </a:rPr>
              <a:t>development </a:t>
            </a:r>
            <a:r>
              <a:rPr lang="en-US" dirty="0" smtClean="0">
                <a:solidFill>
                  <a:schemeClr val="accent5">
                    <a:lumMod val="20000"/>
                    <a:lumOff val="80000"/>
                  </a:schemeClr>
                </a:solidFill>
              </a:rPr>
              <a:t>model (methodology) </a:t>
            </a:r>
            <a:r>
              <a:rPr lang="en-US" dirty="0"/>
              <a:t>is a set of practices and procedures for </a:t>
            </a:r>
            <a:r>
              <a:rPr lang="en-US" dirty="0" smtClean="0"/>
              <a:t>organizing the software development process</a:t>
            </a:r>
            <a:endParaRPr lang="en-US" dirty="0"/>
          </a:p>
          <a:p>
            <a:pPr lvl="1">
              <a:lnSpc>
                <a:spcPct val="100000"/>
              </a:lnSpc>
              <a:spcBef>
                <a:spcPts val="1200"/>
              </a:spcBef>
            </a:pPr>
            <a:r>
              <a:rPr lang="en-US" dirty="0" smtClean="0"/>
              <a:t>A </a:t>
            </a:r>
            <a:r>
              <a:rPr lang="en-US" dirty="0"/>
              <a:t>set of rules that developers have to follow</a:t>
            </a:r>
          </a:p>
          <a:p>
            <a:pPr lvl="1">
              <a:lnSpc>
                <a:spcPct val="100000"/>
              </a:lnSpc>
              <a:spcBef>
                <a:spcPts val="1200"/>
              </a:spcBef>
            </a:pPr>
            <a:r>
              <a:rPr lang="en-US" dirty="0" smtClean="0"/>
              <a:t>A set of conventions the organization decides to follow</a:t>
            </a:r>
          </a:p>
          <a:p>
            <a:pPr lvl="1">
              <a:lnSpc>
                <a:spcPct val="100000"/>
              </a:lnSpc>
              <a:spcBef>
                <a:spcPts val="1200"/>
              </a:spcBef>
            </a:pPr>
            <a:r>
              <a:rPr lang="en-US" dirty="0" smtClean="0"/>
              <a:t>A </a:t>
            </a:r>
            <a:r>
              <a:rPr lang="en-US" dirty="0"/>
              <a:t>systematical, engineering approach for organizing </a:t>
            </a:r>
            <a:r>
              <a:rPr lang="en-US" dirty="0" smtClean="0"/>
              <a:t>and managing software </a:t>
            </a:r>
            <a:r>
              <a:rPr lang="en-US" dirty="0"/>
              <a:t>projects</a:t>
            </a:r>
          </a:p>
        </p:txBody>
      </p:sp>
    </p:spTree>
    <p:extLst>
      <p:ext uri="{BB962C8B-B14F-4D97-AF65-F5344CB8AC3E}">
        <p14:creationId xmlns:p14="http://schemas.microsoft.com/office/powerpoint/2010/main" val="2657604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47800"/>
            <a:ext cx="8229600" cy="685800"/>
          </a:xfrm>
        </p:spPr>
        <p:txBody>
          <a:bodyPr/>
          <a:lstStyle/>
          <a:p>
            <a:r>
              <a:rPr lang="en-US" dirty="0" smtClean="0"/>
              <a:t>Extreme Programming</a:t>
            </a:r>
            <a:endParaRPr lang="en-US" dirty="0"/>
          </a:p>
        </p:txBody>
      </p:sp>
      <p:pic>
        <p:nvPicPr>
          <p:cNvPr id="50178" name="Picture 2" descr="http://www.amon.co.nz/images/extreme-programming.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44707" y="2514600"/>
            <a:ext cx="6454586"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558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a:t>
            </a:r>
            <a:endParaRPr lang="en-US" dirty="0"/>
          </a:p>
        </p:txBody>
      </p:sp>
      <p:sp>
        <p:nvSpPr>
          <p:cNvPr id="3" name="Content Placeholder 2"/>
          <p:cNvSpPr>
            <a:spLocks noGrp="1"/>
          </p:cNvSpPr>
          <p:nvPr>
            <p:ph idx="1"/>
          </p:nvPr>
        </p:nvSpPr>
        <p:spPr/>
        <p:txBody>
          <a:bodyPr/>
          <a:lstStyle/>
          <a:p>
            <a:pPr>
              <a:lnSpc>
                <a:spcPct val="100000"/>
              </a:lnSpc>
            </a:pPr>
            <a:r>
              <a:rPr lang="en-US" dirty="0"/>
              <a:t>Extreme Programming (XP</a:t>
            </a:r>
            <a:r>
              <a:rPr lang="en-US" dirty="0" smtClean="0"/>
              <a:t>)</a:t>
            </a:r>
          </a:p>
          <a:p>
            <a:pPr marL="577850" lvl="1" indent="-220663">
              <a:lnSpc>
                <a:spcPct val="100000"/>
              </a:lnSpc>
            </a:pPr>
            <a:r>
              <a:rPr lang="en-US" dirty="0" smtClean="0"/>
              <a:t>A type of </a:t>
            </a:r>
            <a:r>
              <a:rPr lang="en-US" dirty="0" smtClean="0">
                <a:solidFill>
                  <a:schemeClr val="accent5">
                    <a:lumMod val="20000"/>
                    <a:lumOff val="80000"/>
                  </a:schemeClr>
                </a:solidFill>
              </a:rPr>
              <a:t>agile software development</a:t>
            </a:r>
            <a:endParaRPr lang="en-US" dirty="0">
              <a:solidFill>
                <a:schemeClr val="accent5">
                  <a:lumMod val="20000"/>
                  <a:lumOff val="80000"/>
                </a:schemeClr>
              </a:solidFill>
            </a:endParaRPr>
          </a:p>
          <a:p>
            <a:pPr marL="577850" lvl="1" indent="-220663">
              <a:lnSpc>
                <a:spcPct val="100000"/>
              </a:lnSpc>
            </a:pPr>
            <a:r>
              <a:rPr lang="en-US" dirty="0" smtClean="0"/>
              <a:t>Intended </a:t>
            </a:r>
            <a:r>
              <a:rPr lang="en-US" dirty="0"/>
              <a:t>to improve </a:t>
            </a:r>
            <a:r>
              <a:rPr lang="en-US" dirty="0">
                <a:solidFill>
                  <a:schemeClr val="accent5">
                    <a:lumMod val="20000"/>
                    <a:lumOff val="80000"/>
                  </a:schemeClr>
                </a:solidFill>
              </a:rPr>
              <a:t>software quality </a:t>
            </a:r>
            <a:r>
              <a:rPr lang="en-US" dirty="0"/>
              <a:t>and </a:t>
            </a:r>
            <a:r>
              <a:rPr lang="en-US" dirty="0">
                <a:solidFill>
                  <a:schemeClr val="accent5">
                    <a:lumMod val="20000"/>
                    <a:lumOff val="80000"/>
                  </a:schemeClr>
                </a:solidFill>
              </a:rPr>
              <a:t>responsiveness</a:t>
            </a:r>
            <a:r>
              <a:rPr lang="en-US" dirty="0"/>
              <a:t> to changing customer </a:t>
            </a:r>
            <a:r>
              <a:rPr lang="en-US" dirty="0" smtClean="0"/>
              <a:t>requirements </a:t>
            </a:r>
          </a:p>
          <a:p>
            <a:pPr marL="577850" lvl="1" indent="-220663">
              <a:lnSpc>
                <a:spcPct val="100000"/>
              </a:lnSpc>
            </a:pPr>
            <a:r>
              <a:rPr lang="en-US" dirty="0" smtClean="0"/>
              <a:t>Advocates </a:t>
            </a:r>
            <a:r>
              <a:rPr lang="en-US" dirty="0"/>
              <a:t>frequent "releases" in short development cycles (</a:t>
            </a:r>
            <a:r>
              <a:rPr lang="en-US" dirty="0" smtClean="0">
                <a:solidFill>
                  <a:schemeClr val="accent5">
                    <a:lumMod val="20000"/>
                    <a:lumOff val="80000"/>
                  </a:schemeClr>
                </a:solidFill>
              </a:rPr>
              <a:t>time boxes</a:t>
            </a:r>
            <a:r>
              <a:rPr lang="en-US" dirty="0" smtClean="0"/>
              <a:t>)</a:t>
            </a:r>
          </a:p>
          <a:p>
            <a:pPr marL="860425" lvl="2" indent="-211138">
              <a:lnSpc>
                <a:spcPct val="100000"/>
              </a:lnSpc>
            </a:pPr>
            <a:r>
              <a:rPr lang="en-US" dirty="0" smtClean="0"/>
              <a:t>Intended </a:t>
            </a:r>
            <a:r>
              <a:rPr lang="en-US" dirty="0"/>
              <a:t>to improve </a:t>
            </a:r>
            <a:r>
              <a:rPr lang="en-US" dirty="0">
                <a:solidFill>
                  <a:schemeClr val="accent5">
                    <a:lumMod val="20000"/>
                    <a:lumOff val="80000"/>
                  </a:schemeClr>
                </a:solidFill>
              </a:rPr>
              <a:t>productivity </a:t>
            </a:r>
            <a:endParaRPr lang="en-US" dirty="0" smtClean="0">
              <a:solidFill>
                <a:schemeClr val="accent5">
                  <a:lumMod val="20000"/>
                  <a:lumOff val="80000"/>
                </a:schemeClr>
              </a:solidFill>
            </a:endParaRPr>
          </a:p>
          <a:p>
            <a:pPr marL="860425" lvl="2" indent="-211138">
              <a:lnSpc>
                <a:spcPct val="100000"/>
              </a:lnSpc>
            </a:pPr>
            <a:r>
              <a:rPr lang="en-US" dirty="0" smtClean="0"/>
              <a:t>Checkpoints </a:t>
            </a:r>
            <a:r>
              <a:rPr lang="en-US" dirty="0"/>
              <a:t>where new </a:t>
            </a:r>
            <a:r>
              <a:rPr lang="en-US" dirty="0">
                <a:solidFill>
                  <a:schemeClr val="accent5">
                    <a:lumMod val="20000"/>
                    <a:lumOff val="80000"/>
                  </a:schemeClr>
                </a:solidFill>
              </a:rPr>
              <a:t>customer requirements can be </a:t>
            </a:r>
            <a:r>
              <a:rPr lang="en-US" dirty="0" smtClean="0">
                <a:solidFill>
                  <a:schemeClr val="accent5">
                    <a:lumMod val="20000"/>
                    <a:lumOff val="80000"/>
                  </a:schemeClr>
                </a:solidFill>
              </a:rPr>
              <a:t>adopted</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41</a:t>
            </a:fld>
            <a:endParaRPr lang="en-US" dirty="0"/>
          </a:p>
        </p:txBody>
      </p:sp>
    </p:spTree>
    <p:extLst>
      <p:ext uri="{BB962C8B-B14F-4D97-AF65-F5344CB8AC3E}">
        <p14:creationId xmlns:p14="http://schemas.microsoft.com/office/powerpoint/2010/main" val="162228073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Extreme Programming (2)</a:t>
            </a:r>
            <a:endParaRPr lang="en-US" dirty="0"/>
          </a:p>
        </p:txBody>
      </p:sp>
      <p:sp>
        <p:nvSpPr>
          <p:cNvPr id="3" name="Content Placeholder 2"/>
          <p:cNvSpPr>
            <a:spLocks noGrp="1"/>
          </p:cNvSpPr>
          <p:nvPr>
            <p:ph idx="1"/>
          </p:nvPr>
        </p:nvSpPr>
        <p:spPr/>
        <p:txBody>
          <a:bodyPr/>
          <a:lstStyle/>
          <a:p>
            <a:pPr>
              <a:lnSpc>
                <a:spcPct val="100000"/>
              </a:lnSpc>
            </a:pPr>
            <a:r>
              <a:rPr lang="en-US" dirty="0" smtClean="0"/>
              <a:t>In the early </a:t>
            </a:r>
            <a:r>
              <a:rPr lang="en-US" dirty="0" smtClean="0">
                <a:latin typeface="Consolas" panose="020B0609020204030204" pitchFamily="49" charset="0"/>
                <a:cs typeface="Consolas" panose="020B0609020204030204" pitchFamily="49" charset="0"/>
              </a:rPr>
              <a:t>2000</a:t>
            </a:r>
            <a:r>
              <a:rPr lang="en-US" dirty="0" smtClean="0"/>
              <a:t>s, XP was the most well-known agile method</a:t>
            </a:r>
          </a:p>
          <a:p>
            <a:pPr marL="230187" indent="-220663">
              <a:lnSpc>
                <a:spcPct val="100000"/>
              </a:lnSpc>
            </a:pPr>
            <a:r>
              <a:rPr lang="en-US" dirty="0" smtClean="0">
                <a:solidFill>
                  <a:schemeClr val="tx1">
                    <a:lumMod val="40000"/>
                    <a:lumOff val="60000"/>
                  </a:schemeClr>
                </a:solidFill>
              </a:rPr>
              <a:t>Today many </a:t>
            </a:r>
            <a:r>
              <a:rPr lang="en-US" dirty="0">
                <a:solidFill>
                  <a:schemeClr val="tx1">
                    <a:lumMod val="40000"/>
                    <a:lumOff val="60000"/>
                  </a:schemeClr>
                </a:solidFill>
              </a:rPr>
              <a:t>of its practice have become mainstream</a:t>
            </a:r>
          </a:p>
          <a:p>
            <a:pPr marL="577850" lvl="1" indent="-220663">
              <a:lnSpc>
                <a:spcPct val="100000"/>
              </a:lnSpc>
            </a:pPr>
            <a:r>
              <a:rPr lang="en-US" dirty="0" smtClean="0"/>
              <a:t>Many XP practices are used in most other </a:t>
            </a:r>
            <a:r>
              <a:rPr lang="en-US" dirty="0">
                <a:solidFill>
                  <a:schemeClr val="accent5">
                    <a:lumMod val="20000"/>
                    <a:lumOff val="80000"/>
                  </a:schemeClr>
                </a:solidFill>
              </a:rPr>
              <a:t>agile methods</a:t>
            </a:r>
          </a:p>
          <a:p>
            <a:pPr marL="869950" lvl="2" indent="-220663">
              <a:lnSpc>
                <a:spcPct val="100000"/>
              </a:lnSpc>
            </a:pPr>
            <a:r>
              <a:rPr lang="en-US" dirty="0" smtClean="0">
                <a:solidFill>
                  <a:schemeClr val="tx1">
                    <a:lumMod val="40000"/>
                    <a:lumOff val="60000"/>
                  </a:schemeClr>
                </a:solidFill>
              </a:rPr>
              <a:t>Sometimes explicitly, but often as a matter of course</a:t>
            </a:r>
          </a:p>
          <a:p>
            <a:pPr marL="577850" lvl="1" indent="-220663">
              <a:lnSpc>
                <a:spcPct val="100000"/>
              </a:lnSpc>
            </a:pPr>
            <a:r>
              <a:rPr lang="en-US" dirty="0" smtClean="0"/>
              <a:t>So the relevance of known XP is as high as it was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42</a:t>
            </a:fld>
            <a:endParaRPr lang="en-US" dirty="0"/>
          </a:p>
        </p:txBody>
      </p:sp>
    </p:spTree>
    <p:extLst>
      <p:ext uri="{BB962C8B-B14F-4D97-AF65-F5344CB8AC3E}">
        <p14:creationId xmlns:p14="http://schemas.microsoft.com/office/powerpoint/2010/main" val="34354093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values</a:t>
            </a:r>
          </a:p>
        </p:txBody>
      </p:sp>
      <p:sp>
        <p:nvSpPr>
          <p:cNvPr id="3" name="Content Placeholder 2"/>
          <p:cNvSpPr>
            <a:spLocks noGrp="1"/>
          </p:cNvSpPr>
          <p:nvPr>
            <p:ph idx="1"/>
          </p:nvPr>
        </p:nvSpPr>
        <p:spPr/>
        <p:txBody>
          <a:bodyPr/>
          <a:lstStyle/>
          <a:p>
            <a:r>
              <a:rPr lang="en-US" dirty="0"/>
              <a:t>XP's set of rules and practices is based </a:t>
            </a:r>
            <a:r>
              <a:rPr lang="en-US" dirty="0" smtClean="0"/>
              <a:t>on five </a:t>
            </a:r>
            <a:r>
              <a:rPr lang="en-US" dirty="0"/>
              <a:t>fundamental </a:t>
            </a:r>
            <a:r>
              <a:rPr lang="en-US" dirty="0" smtClean="0"/>
              <a:t>ideas </a:t>
            </a:r>
            <a:r>
              <a:rPr lang="en-US" dirty="0"/>
              <a:t>(called "values</a:t>
            </a:r>
            <a:r>
              <a:rPr lang="en-US" dirty="0" smtClean="0"/>
              <a:t>")</a:t>
            </a:r>
          </a:p>
          <a:p>
            <a:pPr lvl="1"/>
            <a:r>
              <a:rPr lang="en-US" dirty="0">
                <a:solidFill>
                  <a:schemeClr val="accent5">
                    <a:lumMod val="20000"/>
                    <a:lumOff val="80000"/>
                  </a:schemeClr>
                </a:solidFill>
              </a:rPr>
              <a:t>Communication</a:t>
            </a:r>
          </a:p>
          <a:p>
            <a:pPr lvl="1"/>
            <a:r>
              <a:rPr lang="en-US" dirty="0">
                <a:solidFill>
                  <a:schemeClr val="accent5">
                    <a:lumMod val="20000"/>
                    <a:lumOff val="80000"/>
                  </a:schemeClr>
                </a:solidFill>
              </a:rPr>
              <a:t>Simplicity</a:t>
            </a:r>
          </a:p>
          <a:p>
            <a:pPr lvl="1"/>
            <a:r>
              <a:rPr lang="en-US" dirty="0">
                <a:solidFill>
                  <a:schemeClr val="accent5">
                    <a:lumMod val="20000"/>
                    <a:lumOff val="80000"/>
                  </a:schemeClr>
                </a:solidFill>
              </a:rPr>
              <a:t>Feedback</a:t>
            </a:r>
          </a:p>
          <a:p>
            <a:pPr lvl="1"/>
            <a:r>
              <a:rPr lang="en-US" dirty="0">
                <a:solidFill>
                  <a:schemeClr val="accent5">
                    <a:lumMod val="20000"/>
                    <a:lumOff val="80000"/>
                  </a:schemeClr>
                </a:solidFill>
              </a:rPr>
              <a:t>Courage</a:t>
            </a:r>
          </a:p>
          <a:p>
            <a:pPr lvl="1"/>
            <a:r>
              <a:rPr lang="en-US" dirty="0">
                <a:solidFill>
                  <a:schemeClr val="accent5">
                    <a:lumMod val="20000"/>
                    <a:lumOff val="80000"/>
                  </a:schemeClr>
                </a:solidFill>
              </a:rPr>
              <a:t>Respect</a:t>
            </a:r>
          </a:p>
          <a:p>
            <a:pPr lvl="1"/>
            <a:endParaRPr lang="en-US" dirty="0"/>
          </a:p>
        </p:txBody>
      </p:sp>
    </p:spTree>
    <p:extLst>
      <p:ext uri="{BB962C8B-B14F-4D97-AF65-F5344CB8AC3E}">
        <p14:creationId xmlns:p14="http://schemas.microsoft.com/office/powerpoint/2010/main" val="38529696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(2)</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Communication</a:t>
            </a:r>
            <a:endParaRPr lang="en-US" dirty="0">
              <a:solidFill>
                <a:schemeClr val="accent5">
                  <a:lumMod val="20000"/>
                  <a:lumOff val="80000"/>
                </a:schemeClr>
              </a:solidFill>
            </a:endParaRPr>
          </a:p>
          <a:p>
            <a:pPr lvl="1"/>
            <a:r>
              <a:rPr lang="en-US" dirty="0"/>
              <a:t>Many problems in projects are related to communication that failed or simply did not happen</a:t>
            </a:r>
          </a:p>
          <a:p>
            <a:pPr lvl="1"/>
            <a:r>
              <a:rPr lang="en-US" dirty="0"/>
              <a:t>Everyone is part of the team and communicates face to face daily</a:t>
            </a:r>
          </a:p>
          <a:p>
            <a:pPr lvl="1"/>
            <a:r>
              <a:rPr lang="en-US" dirty="0"/>
              <a:t> Practices that create communication:</a:t>
            </a:r>
          </a:p>
          <a:p>
            <a:pPr lvl="2"/>
            <a:r>
              <a:rPr lang="en-US" dirty="0">
                <a:solidFill>
                  <a:schemeClr val="tx1">
                    <a:lumMod val="40000"/>
                    <a:lumOff val="60000"/>
                  </a:schemeClr>
                </a:solidFill>
              </a:rPr>
              <a:t>Pair programming</a:t>
            </a:r>
          </a:p>
          <a:p>
            <a:pPr lvl="2"/>
            <a:r>
              <a:rPr lang="en-US" dirty="0">
                <a:solidFill>
                  <a:schemeClr val="tx1">
                    <a:lumMod val="40000"/>
                    <a:lumOff val="60000"/>
                  </a:schemeClr>
                </a:solidFill>
              </a:rPr>
              <a:t>Informative workspace</a:t>
            </a:r>
          </a:p>
          <a:p>
            <a:pPr lvl="2"/>
            <a:r>
              <a:rPr lang="en-US" dirty="0">
                <a:solidFill>
                  <a:schemeClr val="tx1">
                    <a:lumMod val="40000"/>
                    <a:lumOff val="60000"/>
                  </a:schemeClr>
                </a:solidFill>
              </a:rPr>
              <a:t>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44</a:t>
            </a:fld>
            <a:endParaRPr lang="en-US" dirty="0"/>
          </a:p>
        </p:txBody>
      </p:sp>
    </p:spTree>
    <p:extLst>
      <p:ext uri="{BB962C8B-B14F-4D97-AF65-F5344CB8AC3E}">
        <p14:creationId xmlns:p14="http://schemas.microsoft.com/office/powerpoint/2010/main" val="36273209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(3)</a:t>
            </a:r>
            <a:endParaRPr lang="en-US" dirty="0"/>
          </a:p>
        </p:txBody>
      </p:sp>
      <p:sp>
        <p:nvSpPr>
          <p:cNvPr id="3" name="Content Placeholder 2"/>
          <p:cNvSpPr>
            <a:spLocks noGrp="1"/>
          </p:cNvSpPr>
          <p:nvPr>
            <p:ph idx="1"/>
          </p:nvPr>
        </p:nvSpPr>
        <p:spPr/>
        <p:txBody>
          <a:bodyPr/>
          <a:lstStyle/>
          <a:p>
            <a:r>
              <a:rPr lang="en-US" dirty="0" smtClean="0">
                <a:solidFill>
                  <a:schemeClr val="accent5">
                    <a:lumMod val="20000"/>
                    <a:lumOff val="80000"/>
                  </a:schemeClr>
                </a:solidFill>
              </a:rPr>
              <a:t>Simplicity</a:t>
            </a:r>
            <a:endParaRPr lang="en-US" dirty="0">
              <a:solidFill>
                <a:schemeClr val="accent5">
                  <a:lumMod val="20000"/>
                  <a:lumOff val="80000"/>
                </a:schemeClr>
              </a:solidFill>
            </a:endParaRPr>
          </a:p>
          <a:p>
            <a:pPr lvl="1"/>
            <a:r>
              <a:rPr lang="en-US" dirty="0"/>
              <a:t>XP requires to always use the simplest </a:t>
            </a:r>
            <a:r>
              <a:rPr lang="en-US" dirty="0" smtClean="0"/>
              <a:t>solution that </a:t>
            </a:r>
            <a:r>
              <a:rPr lang="en-US" dirty="0"/>
              <a:t>is sufficient for today's </a:t>
            </a:r>
            <a:r>
              <a:rPr lang="en-US" dirty="0" smtClean="0"/>
              <a:t>requirements </a:t>
            </a:r>
          </a:p>
          <a:p>
            <a:pPr lvl="2"/>
            <a:r>
              <a:rPr lang="en-US" dirty="0" smtClean="0"/>
              <a:t>and </a:t>
            </a:r>
            <a:r>
              <a:rPr lang="en-US" dirty="0"/>
              <a:t>not build something more complicated in the hope that it </a:t>
            </a:r>
            <a:r>
              <a:rPr lang="en-US" dirty="0" smtClean="0"/>
              <a:t>will be </a:t>
            </a:r>
            <a:r>
              <a:rPr lang="en-US" dirty="0"/>
              <a:t>needed </a:t>
            </a:r>
            <a:r>
              <a:rPr lang="en-US" dirty="0" smtClean="0"/>
              <a:t>later</a:t>
            </a:r>
            <a:endParaRPr lang="en-US" dirty="0"/>
          </a:p>
          <a:p>
            <a:pPr lvl="2"/>
            <a:r>
              <a:rPr lang="en-US" dirty="0" smtClean="0"/>
              <a:t>Slogan</a:t>
            </a:r>
            <a:r>
              <a:rPr lang="en-US" dirty="0"/>
              <a:t>: </a:t>
            </a:r>
            <a:r>
              <a:rPr lang="en-US" dirty="0" smtClean="0"/>
              <a:t>“You </a:t>
            </a:r>
            <a:r>
              <a:rPr lang="en-US" dirty="0" err="1"/>
              <a:t>Ain't</a:t>
            </a:r>
            <a:r>
              <a:rPr lang="en-US" dirty="0"/>
              <a:t> </a:t>
            </a:r>
            <a:r>
              <a:rPr lang="en-US" dirty="0" err="1"/>
              <a:t>Gonna</a:t>
            </a:r>
            <a:r>
              <a:rPr lang="en-US" dirty="0"/>
              <a:t> Need It</a:t>
            </a:r>
            <a:r>
              <a:rPr lang="en-US" dirty="0" smtClean="0"/>
              <a:t>!“ (</a:t>
            </a:r>
            <a:r>
              <a:rPr lang="en-US" dirty="0"/>
              <a:t>YAGNI)</a:t>
            </a:r>
            <a:endParaRPr lang="en-US" dirty="0" smtClean="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45</a:t>
            </a:fld>
            <a:endParaRPr lang="en-US" dirty="0"/>
          </a:p>
        </p:txBody>
      </p:sp>
    </p:spTree>
    <p:extLst>
      <p:ext uri="{BB962C8B-B14F-4D97-AF65-F5344CB8AC3E}">
        <p14:creationId xmlns:p14="http://schemas.microsoft.com/office/powerpoint/2010/main" val="25134700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(4)</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smtClean="0">
                <a:solidFill>
                  <a:schemeClr val="accent5">
                    <a:lumMod val="20000"/>
                    <a:lumOff val="80000"/>
                  </a:schemeClr>
                </a:solidFill>
              </a:rPr>
              <a:t>Feedback</a:t>
            </a:r>
          </a:p>
          <a:p>
            <a:pPr lvl="1">
              <a:spcBef>
                <a:spcPts val="300"/>
              </a:spcBef>
              <a:spcAft>
                <a:spcPts val="300"/>
              </a:spcAft>
            </a:pPr>
            <a:r>
              <a:rPr lang="en-US" dirty="0"/>
              <a:t>XP integrates concrete and immediate feedback into the process wherever possible</a:t>
            </a:r>
          </a:p>
          <a:p>
            <a:pPr lvl="2">
              <a:spcBef>
                <a:spcPts val="300"/>
              </a:spcBef>
              <a:spcAft>
                <a:spcPts val="300"/>
              </a:spcAft>
            </a:pPr>
            <a:r>
              <a:rPr lang="en-US" dirty="0">
                <a:solidFill>
                  <a:schemeClr val="tx1">
                    <a:lumMod val="40000"/>
                    <a:lumOff val="60000"/>
                  </a:schemeClr>
                </a:solidFill>
              </a:rPr>
              <a:t>Immediate effort estimation for each </a:t>
            </a:r>
            <a:r>
              <a:rPr lang="en-US" dirty="0" smtClean="0">
                <a:solidFill>
                  <a:schemeClr val="tx1">
                    <a:lumMod val="40000"/>
                    <a:lumOff val="60000"/>
                  </a:schemeClr>
                </a:solidFill>
              </a:rPr>
              <a:t>story card</a:t>
            </a:r>
            <a:endParaRPr lang="en-US" dirty="0">
              <a:solidFill>
                <a:schemeClr val="tx1">
                  <a:lumMod val="40000"/>
                  <a:lumOff val="60000"/>
                </a:schemeClr>
              </a:solidFill>
            </a:endParaRPr>
          </a:p>
          <a:p>
            <a:pPr lvl="2">
              <a:spcBef>
                <a:spcPts val="300"/>
              </a:spcBef>
              <a:spcAft>
                <a:spcPts val="300"/>
              </a:spcAft>
            </a:pPr>
            <a:r>
              <a:rPr lang="en-US" dirty="0">
                <a:solidFill>
                  <a:schemeClr val="tx1">
                    <a:lumMod val="40000"/>
                    <a:lumOff val="60000"/>
                  </a:schemeClr>
                </a:solidFill>
              </a:rPr>
              <a:t>Unit tests for each piece of code</a:t>
            </a:r>
          </a:p>
          <a:p>
            <a:pPr lvl="2">
              <a:spcBef>
                <a:spcPts val="300"/>
              </a:spcBef>
              <a:spcAft>
                <a:spcPts val="300"/>
              </a:spcAft>
            </a:pPr>
            <a:r>
              <a:rPr lang="en-US" dirty="0">
                <a:solidFill>
                  <a:schemeClr val="tx1">
                    <a:lumMod val="40000"/>
                    <a:lumOff val="60000"/>
                  </a:schemeClr>
                </a:solidFill>
              </a:rPr>
              <a:t>Continuous integration</a:t>
            </a:r>
          </a:p>
          <a:p>
            <a:pPr lvl="2">
              <a:spcBef>
                <a:spcPts val="300"/>
              </a:spcBef>
              <a:spcAft>
                <a:spcPts val="300"/>
              </a:spcAft>
            </a:pPr>
            <a:r>
              <a:rPr lang="en-US" dirty="0">
                <a:solidFill>
                  <a:schemeClr val="tx1">
                    <a:lumMod val="40000"/>
                    <a:lumOff val="60000"/>
                  </a:schemeClr>
                </a:solidFill>
              </a:rPr>
              <a:t>Short iterations and frequent releases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46</a:t>
            </a:fld>
            <a:endParaRPr lang="en-US" dirty="0"/>
          </a:p>
        </p:txBody>
      </p:sp>
    </p:spTree>
    <p:extLst>
      <p:ext uri="{BB962C8B-B14F-4D97-AF65-F5344CB8AC3E}">
        <p14:creationId xmlns:p14="http://schemas.microsoft.com/office/powerpoint/2010/main" val="232807098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XP basic </a:t>
            </a:r>
            <a:r>
              <a:rPr lang="en-US" dirty="0" smtClean="0"/>
              <a:t>values (5)</a:t>
            </a:r>
            <a:endParaRPr lang="en-US" dirty="0"/>
          </a:p>
        </p:txBody>
      </p:sp>
      <p:sp>
        <p:nvSpPr>
          <p:cNvPr id="3" name="Content Placeholder 2"/>
          <p:cNvSpPr>
            <a:spLocks noGrp="1"/>
          </p:cNvSpPr>
          <p:nvPr>
            <p:ph idx="1"/>
          </p:nvPr>
        </p:nvSpPr>
        <p:spPr>
          <a:xfrm>
            <a:off x="228600" y="1239570"/>
            <a:ext cx="8686800" cy="5313630"/>
          </a:xfrm>
        </p:spPr>
        <p:txBody>
          <a:bodyPr/>
          <a:lstStyle/>
          <a:p>
            <a:pPr>
              <a:spcBef>
                <a:spcPts val="300"/>
              </a:spcBef>
              <a:spcAft>
                <a:spcPts val="300"/>
              </a:spcAft>
            </a:pPr>
            <a:r>
              <a:rPr lang="en-US" dirty="0">
                <a:solidFill>
                  <a:schemeClr val="accent5">
                    <a:lumMod val="20000"/>
                    <a:lumOff val="80000"/>
                  </a:schemeClr>
                </a:solidFill>
              </a:rPr>
              <a:t>Courage</a:t>
            </a:r>
          </a:p>
          <a:p>
            <a:pPr lvl="1"/>
            <a:r>
              <a:rPr lang="en-US" dirty="0"/>
              <a:t>We will tell the truth about progress and estimates</a:t>
            </a:r>
          </a:p>
          <a:p>
            <a:pPr lvl="1">
              <a:spcBef>
                <a:spcPts val="300"/>
              </a:spcBef>
              <a:spcAft>
                <a:spcPts val="300"/>
              </a:spcAft>
            </a:pPr>
            <a:r>
              <a:rPr lang="en-US" dirty="0"/>
              <a:t>XP creates an infrastructure that allows to be courageous or even bold</a:t>
            </a:r>
          </a:p>
          <a:p>
            <a:pPr lvl="2">
              <a:spcBef>
                <a:spcPts val="300"/>
              </a:spcBef>
              <a:spcAft>
                <a:spcPts val="300"/>
              </a:spcAft>
            </a:pPr>
            <a:r>
              <a:rPr lang="en-US" dirty="0"/>
              <a:t>in particular with automated testing and continuous integration</a:t>
            </a:r>
          </a:p>
          <a:p>
            <a:pPr>
              <a:spcBef>
                <a:spcPts val="300"/>
              </a:spcBef>
              <a:spcAft>
                <a:spcPts val="300"/>
              </a:spcAft>
            </a:pPr>
            <a:r>
              <a:rPr lang="en-US" dirty="0" smtClean="0">
                <a:solidFill>
                  <a:schemeClr val="accent5">
                    <a:lumMod val="20000"/>
                    <a:lumOff val="80000"/>
                  </a:schemeClr>
                </a:solidFill>
              </a:rPr>
              <a:t>Respect</a:t>
            </a:r>
            <a:endParaRPr lang="en-US" dirty="0">
              <a:solidFill>
                <a:schemeClr val="accent5">
                  <a:lumMod val="20000"/>
                  <a:lumOff val="80000"/>
                </a:schemeClr>
              </a:solidFill>
            </a:endParaRPr>
          </a:p>
          <a:p>
            <a:pPr lvl="1">
              <a:spcBef>
                <a:spcPts val="300"/>
              </a:spcBef>
              <a:spcAft>
                <a:spcPts val="300"/>
              </a:spcAft>
            </a:pPr>
            <a:r>
              <a:rPr lang="en-US" dirty="0"/>
              <a:t>Everyone gives and feels the respect they deserve as a valued team </a:t>
            </a:r>
            <a:r>
              <a:rPr lang="en-US" dirty="0" smtClean="0"/>
              <a:t>member</a:t>
            </a:r>
          </a:p>
          <a:p>
            <a:pPr lvl="1"/>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47</a:t>
            </a:fld>
            <a:endParaRPr lang="en-US" dirty="0"/>
          </a:p>
        </p:txBody>
      </p:sp>
    </p:spTree>
    <p:extLst>
      <p:ext uri="{BB962C8B-B14F-4D97-AF65-F5344CB8AC3E}">
        <p14:creationId xmlns:p14="http://schemas.microsoft.com/office/powerpoint/2010/main" val="3689634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Planning / Feedback Loops</a:t>
            </a:r>
            <a:endParaRPr lang="en-US" dirty="0"/>
          </a:p>
        </p:txBody>
      </p:sp>
      <p:sp>
        <p:nvSpPr>
          <p:cNvPr id="3" name="Content Placeholder 2"/>
          <p:cNvSpPr>
            <a:spLocks noGrp="1"/>
          </p:cNvSpPr>
          <p:nvPr>
            <p:ph idx="1"/>
          </p:nvPr>
        </p:nvSpPr>
        <p:spPr>
          <a:xfrm>
            <a:off x="228600" y="1066800"/>
            <a:ext cx="8686800" cy="990600"/>
          </a:xfrm>
        </p:spPr>
        <p:txBody>
          <a:bodyPr/>
          <a:lstStyle/>
          <a:p>
            <a:pPr>
              <a:lnSpc>
                <a:spcPct val="100000"/>
              </a:lnSpc>
            </a:pPr>
            <a:r>
              <a:rPr lang="en-US" dirty="0"/>
              <a:t>Planning and feedback loops in Extreme </a:t>
            </a:r>
            <a:r>
              <a:rPr lang="en-US" dirty="0" smtClean="0"/>
              <a:t>Programming</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48</a:t>
            </a:fld>
            <a:endParaRPr lang="en-US" dirty="0"/>
          </a:p>
        </p:txBody>
      </p:sp>
      <p:pic>
        <p:nvPicPr>
          <p:cNvPr id="2050" name="Picture 2" descr="C:\Users\ogeorgiev\Desktop\XP-feedback.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862125" y="2286000"/>
            <a:ext cx="5419750" cy="41148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0673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p:nvPr>
        </p:nvSpPr>
        <p:spPr/>
        <p:txBody>
          <a:bodyPr/>
          <a:lstStyle/>
          <a:p>
            <a:r>
              <a:rPr lang="en-US" sz="3600" dirty="0"/>
              <a:t>Extreme Programming:</a:t>
            </a:r>
            <a:br>
              <a:rPr lang="en-US" sz="3600" dirty="0"/>
            </a:br>
            <a:r>
              <a:rPr lang="en-US" sz="3600" dirty="0"/>
              <a:t>The </a:t>
            </a:r>
            <a:r>
              <a:rPr lang="en-US" sz="3600" dirty="0" smtClean="0"/>
              <a:t>13 </a:t>
            </a:r>
            <a:r>
              <a:rPr lang="en-US" sz="3600" dirty="0"/>
              <a:t>Key Practices</a:t>
            </a:r>
          </a:p>
        </p:txBody>
      </p:sp>
      <p:sp>
        <p:nvSpPr>
          <p:cNvPr id="514051" name="Rectangle 3"/>
          <p:cNvSpPr>
            <a:spLocks noGrp="1" noChangeArrowheads="1"/>
          </p:cNvSpPr>
          <p:nvPr>
            <p:ph type="body" idx="1"/>
          </p:nvPr>
        </p:nvSpPr>
        <p:spPr/>
        <p:txBody>
          <a:bodyPr/>
          <a:lstStyle/>
          <a:p>
            <a:pPr marL="0" indent="0">
              <a:lnSpc>
                <a:spcPct val="80000"/>
              </a:lnSpc>
              <a:buNone/>
            </a:pPr>
            <a:r>
              <a:rPr lang="en-US" sz="2400" dirty="0"/>
              <a:t>1. Sit Together</a:t>
            </a:r>
          </a:p>
          <a:p>
            <a:pPr marL="0" indent="0">
              <a:lnSpc>
                <a:spcPct val="80000"/>
              </a:lnSpc>
              <a:buNone/>
            </a:pPr>
            <a:r>
              <a:rPr lang="en-US" sz="2400" dirty="0"/>
              <a:t>2. Whole Team</a:t>
            </a:r>
          </a:p>
          <a:p>
            <a:pPr marL="0" indent="0">
              <a:lnSpc>
                <a:spcPct val="80000"/>
              </a:lnSpc>
              <a:buNone/>
            </a:pPr>
            <a:r>
              <a:rPr lang="en-US" sz="2400" dirty="0"/>
              <a:t>3. Informative Workspace</a:t>
            </a:r>
          </a:p>
          <a:p>
            <a:pPr marL="0" indent="0">
              <a:lnSpc>
                <a:spcPct val="80000"/>
              </a:lnSpc>
              <a:buNone/>
            </a:pPr>
            <a:r>
              <a:rPr lang="en-US" sz="2400" dirty="0"/>
              <a:t>4. Energized Work</a:t>
            </a:r>
          </a:p>
          <a:p>
            <a:pPr marL="0" indent="0">
              <a:lnSpc>
                <a:spcPct val="80000"/>
              </a:lnSpc>
              <a:buNone/>
            </a:pPr>
            <a:r>
              <a:rPr lang="en-US" sz="2400" dirty="0"/>
              <a:t>5. Pair Programming</a:t>
            </a:r>
          </a:p>
          <a:p>
            <a:pPr marL="0" indent="0">
              <a:lnSpc>
                <a:spcPct val="80000"/>
              </a:lnSpc>
              <a:buNone/>
            </a:pPr>
            <a:r>
              <a:rPr lang="en-US" sz="2400" dirty="0"/>
              <a:t>6. </a:t>
            </a:r>
            <a:r>
              <a:rPr lang="en-US" sz="2400" dirty="0" smtClean="0"/>
              <a:t>User Stories</a:t>
            </a:r>
            <a:endParaRPr lang="en-US" sz="2400" dirty="0"/>
          </a:p>
          <a:p>
            <a:pPr marL="0" indent="0">
              <a:lnSpc>
                <a:spcPct val="80000"/>
              </a:lnSpc>
              <a:buNone/>
            </a:pPr>
            <a:r>
              <a:rPr lang="en-US" sz="2400" dirty="0"/>
              <a:t>7. Weekly Cycle</a:t>
            </a:r>
          </a:p>
          <a:p>
            <a:pPr marL="0" indent="0">
              <a:lnSpc>
                <a:spcPct val="80000"/>
              </a:lnSpc>
              <a:buNone/>
            </a:pPr>
            <a:r>
              <a:rPr lang="en-US" sz="2400" dirty="0"/>
              <a:t>8. Quarterly Cycle</a:t>
            </a:r>
          </a:p>
          <a:p>
            <a:pPr marL="0" indent="0">
              <a:lnSpc>
                <a:spcPct val="80000"/>
              </a:lnSpc>
              <a:buNone/>
            </a:pPr>
            <a:r>
              <a:rPr lang="en-US" sz="2400" dirty="0"/>
              <a:t>9. Slack</a:t>
            </a:r>
          </a:p>
          <a:p>
            <a:pPr marL="0" indent="0">
              <a:lnSpc>
                <a:spcPct val="80000"/>
              </a:lnSpc>
              <a:buNone/>
            </a:pPr>
            <a:r>
              <a:rPr lang="en-US" sz="2400" dirty="0"/>
              <a:t>10.Ten-Minute Build</a:t>
            </a:r>
          </a:p>
          <a:p>
            <a:pPr marL="0" indent="0">
              <a:lnSpc>
                <a:spcPct val="80000"/>
              </a:lnSpc>
              <a:buNone/>
            </a:pPr>
            <a:r>
              <a:rPr lang="en-US" sz="2400" dirty="0"/>
              <a:t>11.Continuous Integration</a:t>
            </a:r>
          </a:p>
          <a:p>
            <a:pPr marL="0" indent="0">
              <a:lnSpc>
                <a:spcPct val="80000"/>
              </a:lnSpc>
              <a:buNone/>
            </a:pPr>
            <a:r>
              <a:rPr lang="en-US" sz="2400" dirty="0"/>
              <a:t>12.Test-First Programming</a:t>
            </a:r>
          </a:p>
          <a:p>
            <a:pPr marL="0" indent="0">
              <a:lnSpc>
                <a:spcPct val="80000"/>
              </a:lnSpc>
              <a:buNone/>
            </a:pPr>
            <a:r>
              <a:rPr lang="en-US" sz="2400" dirty="0"/>
              <a:t>13.Incremental Design</a:t>
            </a:r>
          </a:p>
        </p:txBody>
      </p:sp>
      <p:pic>
        <p:nvPicPr>
          <p:cNvPr id="514052" name="Picture 4" descr="XP_Circ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343400" y="1700213"/>
            <a:ext cx="4379913" cy="4321175"/>
          </a:xfrm>
          <a:prstGeom prst="rect">
            <a:avLst/>
          </a:prstGeom>
          <a:noFill/>
          <a:ln w="9525" algn="ctr">
            <a:noFill/>
            <a:miter lim="800000"/>
            <a:headEnd/>
            <a:tailEnd/>
          </a:ln>
          <a:effectLst>
            <a:softEdge rad="12700"/>
          </a:effectLst>
        </p:spPr>
      </p:pic>
    </p:spTree>
    <p:extLst>
      <p:ext uri="{BB962C8B-B14F-4D97-AF65-F5344CB8AC3E}">
        <p14:creationId xmlns:p14="http://schemas.microsoft.com/office/powerpoint/2010/main" val="1828188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00200" y="304800"/>
            <a:ext cx="7467600" cy="1066800"/>
          </a:xfrm>
        </p:spPr>
        <p:txBody>
          <a:bodyPr/>
          <a:lstStyle/>
          <a:p>
            <a:r>
              <a:rPr lang="en-US" dirty="0" smtClean="0"/>
              <a:t>Software Development </a:t>
            </a:r>
            <a:br>
              <a:rPr lang="en-US" dirty="0" smtClean="0"/>
            </a:br>
            <a:r>
              <a:rPr lang="en-US" dirty="0" smtClean="0"/>
              <a:t>Lifecycle Stages</a:t>
            </a:r>
            <a:endParaRPr lang="en-US" dirty="0"/>
          </a:p>
        </p:txBody>
      </p:sp>
      <p:sp>
        <p:nvSpPr>
          <p:cNvPr id="3" name="Content Placeholder 2"/>
          <p:cNvSpPr>
            <a:spLocks noGrp="1"/>
          </p:cNvSpPr>
          <p:nvPr>
            <p:ph idx="1"/>
          </p:nvPr>
        </p:nvSpPr>
        <p:spPr>
          <a:xfrm>
            <a:off x="228600" y="1600200"/>
            <a:ext cx="8686800" cy="5105400"/>
          </a:xfrm>
        </p:spPr>
        <p:txBody>
          <a:bodyPr/>
          <a:lstStyle/>
          <a:p>
            <a:r>
              <a:rPr lang="en-US" dirty="0"/>
              <a:t>Documentation of </a:t>
            </a:r>
            <a:r>
              <a:rPr lang="en-US" dirty="0" smtClean="0"/>
              <a:t>user requirements</a:t>
            </a:r>
            <a:endParaRPr lang="en-US" dirty="0"/>
          </a:p>
          <a:p>
            <a:r>
              <a:rPr lang="en-US" dirty="0"/>
              <a:t>Designing a software </a:t>
            </a:r>
            <a:r>
              <a:rPr lang="en-US" dirty="0" smtClean="0"/>
              <a:t>product</a:t>
            </a:r>
            <a:endParaRPr lang="en-US" dirty="0"/>
          </a:p>
          <a:p>
            <a:r>
              <a:rPr lang="en-US" dirty="0"/>
              <a:t>Implementing the software </a:t>
            </a:r>
            <a:r>
              <a:rPr lang="en-US" dirty="0" smtClean="0"/>
              <a:t>product</a:t>
            </a:r>
            <a:endParaRPr lang="en-US" dirty="0"/>
          </a:p>
          <a:p>
            <a:r>
              <a:rPr lang="en-US" dirty="0"/>
              <a:t>Testing the software </a:t>
            </a:r>
            <a:r>
              <a:rPr lang="en-US" dirty="0" smtClean="0"/>
              <a:t>solution</a:t>
            </a:r>
            <a:endParaRPr lang="en-US" dirty="0"/>
          </a:p>
          <a:p>
            <a:r>
              <a:rPr lang="en-US" dirty="0"/>
              <a:t>Deployment of the </a:t>
            </a:r>
            <a:r>
              <a:rPr lang="en-US" dirty="0" smtClean="0"/>
              <a:t>solution</a:t>
            </a:r>
            <a:endParaRPr lang="en-US" dirty="0"/>
          </a:p>
          <a:p>
            <a:r>
              <a:rPr lang="en-US" dirty="0"/>
              <a:t>Maintenance of the </a:t>
            </a:r>
            <a:r>
              <a:rPr lang="en-US" dirty="0" smtClean="0"/>
              <a:t>product</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a:t>
            </a:fld>
            <a:endParaRPr lang="en-US" dirty="0"/>
          </a:p>
        </p:txBody>
      </p:sp>
    </p:spTree>
    <p:extLst>
      <p:ext uri="{BB962C8B-B14F-4D97-AF65-F5344CB8AC3E}">
        <p14:creationId xmlns:p14="http://schemas.microsoft.com/office/powerpoint/2010/main" val="372723923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143000"/>
            <a:ext cx="7924800" cy="685800"/>
          </a:xfrm>
        </p:spPr>
        <p:txBody>
          <a:bodyPr/>
          <a:lstStyle/>
          <a:p>
            <a:r>
              <a:rPr lang="en-US" dirty="0" smtClean="0"/>
              <a:t>Test Driven Development</a:t>
            </a:r>
            <a:endParaRPr lang="en-US" dirty="0"/>
          </a:p>
        </p:txBody>
      </p:sp>
      <p:sp>
        <p:nvSpPr>
          <p:cNvPr id="3" name="Subtitle 2"/>
          <p:cNvSpPr>
            <a:spLocks noGrp="1"/>
          </p:cNvSpPr>
          <p:nvPr>
            <p:ph type="subTitle" idx="1"/>
          </p:nvPr>
        </p:nvSpPr>
        <p:spPr>
          <a:xfrm>
            <a:off x="609600" y="1981200"/>
            <a:ext cx="7924800" cy="569120"/>
          </a:xfrm>
        </p:spPr>
        <p:txBody>
          <a:bodyPr/>
          <a:lstStyle/>
          <a:p>
            <a:r>
              <a:rPr lang="en-US" dirty="0" smtClean="0"/>
              <a:t>Tests First – Code Later</a:t>
            </a:r>
            <a:endParaRPr lang="en-US" dirty="0"/>
          </a:p>
        </p:txBody>
      </p:sp>
      <p:pic>
        <p:nvPicPr>
          <p:cNvPr id="40962" name="Picture 2"/>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81200" y="2743199"/>
            <a:ext cx="5181600" cy="346139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0274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smtClean="0"/>
              <a:t>The Test Driven Development Cycle</a:t>
            </a:r>
            <a:endParaRPr lang="en-US" dirty="0"/>
          </a:p>
        </p:txBody>
      </p:sp>
      <p:sp>
        <p:nvSpPr>
          <p:cNvPr id="3" name="Content Placeholder 2"/>
          <p:cNvSpPr>
            <a:spLocks noGrp="1"/>
          </p:cNvSpPr>
          <p:nvPr>
            <p:ph idx="1"/>
          </p:nvPr>
        </p:nvSpPr>
        <p:spPr>
          <a:xfrm>
            <a:off x="228600" y="1219200"/>
            <a:ext cx="8686800" cy="5410200"/>
          </a:xfrm>
        </p:spPr>
        <p:txBody>
          <a:bodyPr/>
          <a:lstStyle/>
          <a:p>
            <a:pPr>
              <a:lnSpc>
                <a:spcPct val="100000"/>
              </a:lnSpc>
            </a:pPr>
            <a:r>
              <a:rPr lang="en-US" dirty="0"/>
              <a:t>Test-driven development (TDD</a:t>
            </a:r>
            <a:r>
              <a:rPr lang="en-US" dirty="0" smtClean="0"/>
              <a:t>) relies on the repetition of a very short cycle:</a:t>
            </a:r>
          </a:p>
          <a:p>
            <a:pPr marL="739775" lvl="1" indent="-382588">
              <a:lnSpc>
                <a:spcPct val="100000"/>
              </a:lnSpc>
              <a:buFont typeface="+mj-lt"/>
              <a:buAutoNum type="alphaLcParenR"/>
            </a:pPr>
            <a:r>
              <a:rPr lang="en-US" dirty="0" smtClean="0"/>
              <a:t>Write </a:t>
            </a:r>
            <a:r>
              <a:rPr lang="en-US" dirty="0"/>
              <a:t>a </a:t>
            </a:r>
            <a:r>
              <a:rPr lang="en-US" dirty="0">
                <a:solidFill>
                  <a:schemeClr val="accent5">
                    <a:lumMod val="20000"/>
                    <a:lumOff val="80000"/>
                  </a:schemeClr>
                </a:solidFill>
              </a:rPr>
              <a:t>failing automated test </a:t>
            </a:r>
            <a:r>
              <a:rPr lang="en-US" dirty="0" smtClean="0"/>
              <a:t>case</a:t>
            </a:r>
          </a:p>
          <a:p>
            <a:pPr marL="914400" lvl="2" indent="-266700">
              <a:lnSpc>
                <a:spcPct val="100000"/>
              </a:lnSpc>
            </a:pPr>
            <a:r>
              <a:rPr lang="en-US" dirty="0"/>
              <a:t>D</a:t>
            </a:r>
            <a:r>
              <a:rPr lang="en-US" dirty="0" smtClean="0"/>
              <a:t>efines </a:t>
            </a:r>
            <a:r>
              <a:rPr lang="en-US" dirty="0"/>
              <a:t>a desired improvement or new </a:t>
            </a:r>
            <a:r>
              <a:rPr lang="en-US" dirty="0" smtClean="0"/>
              <a:t>function</a:t>
            </a:r>
          </a:p>
          <a:p>
            <a:pPr marL="739775" lvl="1" indent="-382588">
              <a:lnSpc>
                <a:spcPct val="100000"/>
              </a:lnSpc>
              <a:buFont typeface="+mj-lt"/>
              <a:buAutoNum type="alphaLcParenR"/>
            </a:pPr>
            <a:r>
              <a:rPr lang="en-US" dirty="0" smtClean="0">
                <a:solidFill>
                  <a:schemeClr val="accent5">
                    <a:lumMod val="20000"/>
                    <a:lumOff val="80000"/>
                  </a:schemeClr>
                </a:solidFill>
              </a:rPr>
              <a:t>Produce code </a:t>
            </a:r>
            <a:r>
              <a:rPr lang="en-US" dirty="0" smtClean="0"/>
              <a:t>to pass that test</a:t>
            </a:r>
          </a:p>
          <a:p>
            <a:pPr marL="739775" lvl="1" indent="-382588">
              <a:lnSpc>
                <a:spcPct val="100000"/>
              </a:lnSpc>
              <a:buFont typeface="+mj-lt"/>
              <a:buAutoNum type="alphaLcParenR"/>
            </a:pPr>
            <a:r>
              <a:rPr lang="en-US" dirty="0" smtClean="0"/>
              <a:t>Finally </a:t>
            </a:r>
            <a:r>
              <a:rPr lang="en-US" dirty="0" smtClean="0">
                <a:solidFill>
                  <a:schemeClr val="accent5">
                    <a:lumMod val="20000"/>
                    <a:lumOff val="80000"/>
                  </a:schemeClr>
                </a:solidFill>
              </a:rPr>
              <a:t>refactor</a:t>
            </a:r>
            <a:r>
              <a:rPr lang="en-US" dirty="0" smtClean="0"/>
              <a:t> the new code to acceptable standards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51</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66190" y="5105401"/>
            <a:ext cx="1412422" cy="1381312"/>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78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t>Development Cycle</a:t>
            </a:r>
          </a:p>
        </p:txBody>
      </p:sp>
      <p:grpSp>
        <p:nvGrpSpPr>
          <p:cNvPr id="35" name="Group 34"/>
          <p:cNvGrpSpPr/>
          <p:nvPr/>
        </p:nvGrpSpPr>
        <p:grpSpPr>
          <a:xfrm>
            <a:off x="1970424" y="4191000"/>
            <a:ext cx="4538099" cy="501273"/>
            <a:chOff x="70531" y="4130990"/>
            <a:chExt cx="2162490" cy="1040180"/>
          </a:xfrm>
          <a:scene3d>
            <a:camera prst="orthographicFront"/>
            <a:lightRig rig="threePt" dir="t"/>
          </a:scene3d>
        </p:grpSpPr>
        <p:sp>
          <p:nvSpPr>
            <p:cNvPr id="36" name="Rounded Rectangle 35"/>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37"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smtClean="0">
                  <a:effectLst>
                    <a:outerShdw blurRad="38100" dist="38100" dir="2700000" algn="tl">
                      <a:srgbClr val="000000">
                        <a:alpha val="43137"/>
                      </a:srgbClr>
                    </a:outerShdw>
                  </a:effectLst>
                </a:rPr>
                <a:t>Write code/Refactor</a:t>
              </a:r>
              <a:endParaRPr lang="en-US" sz="2400" b="1" dirty="0">
                <a:effectLst>
                  <a:outerShdw blurRad="38100" dist="38100" dir="2700000" algn="tl">
                    <a:srgbClr val="000000">
                      <a:alpha val="43137"/>
                    </a:srgbClr>
                  </a:outerShdw>
                </a:effectLst>
              </a:endParaRPr>
            </a:p>
          </p:txBody>
        </p:sp>
      </p:grpSp>
      <p:grpSp>
        <p:nvGrpSpPr>
          <p:cNvPr id="38" name="Group 37"/>
          <p:cNvGrpSpPr/>
          <p:nvPr/>
        </p:nvGrpSpPr>
        <p:grpSpPr>
          <a:xfrm>
            <a:off x="1970424" y="1905000"/>
            <a:ext cx="4538099" cy="501273"/>
            <a:chOff x="70531" y="4130990"/>
            <a:chExt cx="2162490" cy="1040180"/>
          </a:xfrm>
          <a:scene3d>
            <a:camera prst="orthographicFront"/>
            <a:lightRig rig="threePt" dir="t"/>
          </a:scene3d>
        </p:grpSpPr>
        <p:sp>
          <p:nvSpPr>
            <p:cNvPr id="39" name="Rounded Rectangle 38"/>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0"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Add a test</a:t>
              </a:r>
            </a:p>
          </p:txBody>
        </p:sp>
      </p:grpSp>
      <p:grpSp>
        <p:nvGrpSpPr>
          <p:cNvPr id="41" name="Group 40"/>
          <p:cNvGrpSpPr/>
          <p:nvPr/>
        </p:nvGrpSpPr>
        <p:grpSpPr>
          <a:xfrm>
            <a:off x="1970424" y="3080127"/>
            <a:ext cx="4538099" cy="501273"/>
            <a:chOff x="70531" y="4130990"/>
            <a:chExt cx="2162490" cy="1040180"/>
          </a:xfrm>
          <a:scene3d>
            <a:camera prst="orthographicFront"/>
            <a:lightRig rig="threePt" dir="t"/>
          </a:scene3d>
        </p:grpSpPr>
        <p:sp>
          <p:nvSpPr>
            <p:cNvPr id="42" name="Rounded Rectangle 41"/>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3"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grpSp>
        <p:nvGrpSpPr>
          <p:cNvPr id="44" name="Group 43"/>
          <p:cNvGrpSpPr/>
          <p:nvPr/>
        </p:nvGrpSpPr>
        <p:grpSpPr>
          <a:xfrm>
            <a:off x="1970424" y="5289927"/>
            <a:ext cx="4538099" cy="501273"/>
            <a:chOff x="70531" y="4130990"/>
            <a:chExt cx="2162490" cy="1040180"/>
          </a:xfrm>
          <a:scene3d>
            <a:camera prst="orthographicFront"/>
            <a:lightRig rig="threePt" dir="t"/>
          </a:scene3d>
        </p:grpSpPr>
        <p:sp>
          <p:nvSpPr>
            <p:cNvPr id="45" name="Rounded Rectangle 44"/>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46" name="Rounded Rectangle 4"/>
            <p:cNvSpPr/>
            <p:nvPr/>
          </p:nvSpPr>
          <p:spPr>
            <a:xfrm>
              <a:off x="115755" y="4161456"/>
              <a:ext cx="2101558" cy="979247"/>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Run the tests</a:t>
              </a:r>
            </a:p>
          </p:txBody>
        </p:sp>
      </p:grpSp>
      <p:sp>
        <p:nvSpPr>
          <p:cNvPr id="3" name="Oval 2"/>
          <p:cNvSpPr/>
          <p:nvPr/>
        </p:nvSpPr>
        <p:spPr>
          <a:xfrm>
            <a:off x="4010873" y="1066800"/>
            <a:ext cx="457200" cy="4572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125173" y="6172200"/>
            <a:ext cx="228600" cy="228600"/>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42" idx="1"/>
            <a:endCxn id="39" idx="1"/>
          </p:cNvCxnSpPr>
          <p:nvPr/>
        </p:nvCxnSpPr>
        <p:spPr>
          <a:xfrm rot="10800000">
            <a:off x="1970424" y="2155638"/>
            <a:ext cx="12700" cy="11751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4239473" y="1524000"/>
            <a:ext cx="1"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4239473" y="2406273"/>
            <a:ext cx="0" cy="6738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a:off x="4239473" y="3566718"/>
            <a:ext cx="0" cy="63896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4239473" y="4692273"/>
            <a:ext cx="0" cy="597654"/>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4239473" y="5791200"/>
            <a:ext cx="0" cy="38100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4"/>
          <p:cNvCxnSpPr>
            <a:stCxn id="45" idx="1"/>
            <a:endCxn id="36" idx="1"/>
          </p:cNvCxnSpPr>
          <p:nvPr/>
        </p:nvCxnSpPr>
        <p:spPr>
          <a:xfrm rot="10800000">
            <a:off x="1970424" y="4441638"/>
            <a:ext cx="12700" cy="1098927"/>
          </a:xfrm>
          <a:prstGeom prst="bentConnector3">
            <a:avLst>
              <a:gd name="adj1" fmla="val 3514283"/>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82" name="Straight Arrow Connector 4"/>
          <p:cNvCxnSpPr>
            <a:stCxn id="45" idx="3"/>
            <a:endCxn id="39" idx="3"/>
          </p:cNvCxnSpPr>
          <p:nvPr/>
        </p:nvCxnSpPr>
        <p:spPr>
          <a:xfrm flipV="1">
            <a:off x="6508523" y="2155637"/>
            <a:ext cx="12700" cy="3384927"/>
          </a:xfrm>
          <a:prstGeom prst="bentConnector3">
            <a:avLst>
              <a:gd name="adj1" fmla="val 4085717"/>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sp>
        <p:nvSpPr>
          <p:cNvPr id="88" name="Text Box 45"/>
          <p:cNvSpPr txBox="1">
            <a:spLocks noChangeArrowheads="1"/>
          </p:cNvSpPr>
          <p:nvPr/>
        </p:nvSpPr>
        <p:spPr bwMode="auto">
          <a:xfrm>
            <a:off x="7109398" y="3406914"/>
            <a:ext cx="180600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a:t>
            </a:r>
          </a:p>
          <a:p>
            <a:r>
              <a:rPr lang="en-US" sz="2000" b="1" dirty="0">
                <a:effectLst>
                  <a:outerShdw blurRad="38100" dist="38100" dir="2700000" algn="tl">
                    <a:srgbClr val="000000">
                      <a:alpha val="43137"/>
                    </a:srgbClr>
                  </a:outerShdw>
                </a:effectLst>
              </a:rPr>
              <a:t>   continues]</a:t>
            </a:r>
          </a:p>
        </p:txBody>
      </p:sp>
      <p:sp>
        <p:nvSpPr>
          <p:cNvPr id="89" name="Text Box 45"/>
          <p:cNvSpPr txBox="1">
            <a:spLocks noChangeArrowheads="1"/>
          </p:cNvSpPr>
          <p:nvPr/>
        </p:nvSpPr>
        <p:spPr bwMode="auto">
          <a:xfrm>
            <a:off x="609600" y="47910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0" name="Text Box 45"/>
          <p:cNvSpPr txBox="1">
            <a:spLocks noChangeArrowheads="1"/>
          </p:cNvSpPr>
          <p:nvPr/>
        </p:nvSpPr>
        <p:spPr bwMode="auto">
          <a:xfrm>
            <a:off x="4482587" y="6086445"/>
            <a:ext cx="263048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[Development stops]</a:t>
            </a:r>
          </a:p>
        </p:txBody>
      </p:sp>
      <p:sp>
        <p:nvSpPr>
          <p:cNvPr id="92" name="Text Box 45"/>
          <p:cNvSpPr txBox="1">
            <a:spLocks noChangeArrowheads="1"/>
          </p:cNvSpPr>
          <p:nvPr/>
        </p:nvSpPr>
        <p:spPr bwMode="auto">
          <a:xfrm>
            <a:off x="4482587" y="3686145"/>
            <a:ext cx="75371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a:effectLst>
                  <a:outerShdw blurRad="38100" dist="38100" dir="2700000" algn="tl">
                    <a:srgbClr val="000000">
                      <a:alpha val="43137"/>
                    </a:srgbClr>
                  </a:outerShdw>
                </a:effectLst>
              </a:rPr>
              <a:t>[</a:t>
            </a:r>
            <a:r>
              <a:rPr lang="en-US" sz="2000" b="1" dirty="0" smtClean="0">
                <a:effectLst>
                  <a:outerShdw blurRad="38100" dist="38100" dir="2700000" algn="tl">
                    <a:srgbClr val="000000">
                      <a:alpha val="43137"/>
                    </a:srgbClr>
                  </a:outerShdw>
                </a:effectLst>
              </a:rPr>
              <a:t>Fail]</a:t>
            </a:r>
            <a:endParaRPr lang="en-US" sz="2000" b="1" dirty="0">
              <a:effectLst>
                <a:outerShdw blurRad="38100" dist="38100" dir="2700000" algn="tl">
                  <a:srgbClr val="000000">
                    <a:alpha val="43137"/>
                  </a:srgbClr>
                </a:outerShdw>
              </a:effectLst>
            </a:endParaRPr>
          </a:p>
        </p:txBody>
      </p:sp>
      <p:sp>
        <p:nvSpPr>
          <p:cNvPr id="93" name="Text Box 45"/>
          <p:cNvSpPr txBox="1">
            <a:spLocks noChangeArrowheads="1"/>
          </p:cNvSpPr>
          <p:nvPr/>
        </p:nvSpPr>
        <p:spPr bwMode="auto">
          <a:xfrm>
            <a:off x="533400" y="2543147"/>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sz="2000" b="1" dirty="0" smtClean="0">
                <a:effectLst>
                  <a:outerShdw blurRad="38100" dist="38100" dir="2700000" algn="tl">
                    <a:srgbClr val="000000">
                      <a:alpha val="43137"/>
                    </a:srgbClr>
                  </a:outerShdw>
                </a:effectLst>
              </a:rPr>
              <a:t>[Pass]</a:t>
            </a:r>
            <a:endParaRPr lang="en-US" sz="2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76513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a:t>
            </a:r>
            <a:r>
              <a:rPr lang="en-US" dirty="0"/>
              <a:t>of TDD</a:t>
            </a:r>
          </a:p>
        </p:txBody>
      </p:sp>
      <p:sp>
        <p:nvSpPr>
          <p:cNvPr id="3" name="Content Placeholder 2"/>
          <p:cNvSpPr>
            <a:spLocks noGrp="1"/>
          </p:cNvSpPr>
          <p:nvPr>
            <p:ph idx="1"/>
          </p:nvPr>
        </p:nvSpPr>
        <p:spPr/>
        <p:txBody>
          <a:bodyPr/>
          <a:lstStyle/>
          <a:p>
            <a:pPr>
              <a:lnSpc>
                <a:spcPct val="100000"/>
              </a:lnSpc>
            </a:pPr>
            <a:r>
              <a:rPr lang="en-US" dirty="0" smtClean="0"/>
              <a:t>TDD </a:t>
            </a:r>
            <a:r>
              <a:rPr lang="en-US" dirty="0" smtClean="0">
                <a:solidFill>
                  <a:schemeClr val="accent5">
                    <a:lumMod val="20000"/>
                    <a:lumOff val="80000"/>
                  </a:schemeClr>
                </a:solidFill>
              </a:rPr>
              <a:t>shortens</a:t>
            </a:r>
            <a:r>
              <a:rPr lang="en-US" dirty="0" smtClean="0"/>
              <a:t> </a:t>
            </a:r>
            <a:r>
              <a:rPr lang="en-US" dirty="0"/>
              <a:t>the programming </a:t>
            </a:r>
            <a:r>
              <a:rPr lang="en-US" dirty="0">
                <a:solidFill>
                  <a:schemeClr val="accent5">
                    <a:lumMod val="20000"/>
                    <a:lumOff val="80000"/>
                  </a:schemeClr>
                </a:solidFill>
              </a:rPr>
              <a:t>feedback loop </a:t>
            </a:r>
          </a:p>
          <a:p>
            <a:pPr>
              <a:lnSpc>
                <a:spcPct val="100000"/>
              </a:lnSpc>
            </a:pPr>
            <a:r>
              <a:rPr lang="en-US" dirty="0" smtClean="0"/>
              <a:t>TDD provides </a:t>
            </a:r>
            <a:r>
              <a:rPr lang="en-US" dirty="0">
                <a:solidFill>
                  <a:schemeClr val="accent5">
                    <a:lumMod val="20000"/>
                    <a:lumOff val="80000"/>
                  </a:schemeClr>
                </a:solidFill>
              </a:rPr>
              <a:t>detailed specification </a:t>
            </a:r>
            <a:r>
              <a:rPr lang="en-US" dirty="0"/>
              <a:t>(tests) </a:t>
            </a:r>
          </a:p>
          <a:p>
            <a:pPr>
              <a:lnSpc>
                <a:spcPct val="100000"/>
              </a:lnSpc>
            </a:pPr>
            <a:r>
              <a:rPr lang="en-US" dirty="0" smtClean="0"/>
              <a:t>TDD promotes </a:t>
            </a:r>
            <a:r>
              <a:rPr lang="en-US" dirty="0"/>
              <a:t>the development of </a:t>
            </a:r>
            <a:r>
              <a:rPr lang="en-US" dirty="0">
                <a:solidFill>
                  <a:schemeClr val="accent5">
                    <a:lumMod val="20000"/>
                    <a:lumOff val="80000"/>
                  </a:schemeClr>
                </a:solidFill>
              </a:rPr>
              <a:t>high-quality code</a:t>
            </a:r>
          </a:p>
          <a:p>
            <a:pPr>
              <a:lnSpc>
                <a:spcPct val="100000"/>
              </a:lnSpc>
            </a:pPr>
            <a:r>
              <a:rPr lang="en-US" dirty="0" smtClean="0"/>
              <a:t>TDD provides </a:t>
            </a:r>
            <a:r>
              <a:rPr lang="en-US" dirty="0"/>
              <a:t>concrete </a:t>
            </a:r>
            <a:r>
              <a:rPr lang="en-US" dirty="0" smtClean="0"/>
              <a:t>evidence </a:t>
            </a:r>
            <a:r>
              <a:rPr lang="en-US" dirty="0"/>
              <a:t>that </a:t>
            </a:r>
            <a:r>
              <a:rPr lang="en-US" dirty="0" smtClean="0"/>
              <a:t/>
            </a:r>
            <a:br>
              <a:rPr lang="en-US" dirty="0" smtClean="0"/>
            </a:br>
            <a:r>
              <a:rPr lang="en-US" dirty="0" smtClean="0">
                <a:solidFill>
                  <a:schemeClr val="accent5">
                    <a:lumMod val="20000"/>
                    <a:lumOff val="80000"/>
                  </a:schemeClr>
                </a:solidFill>
              </a:rPr>
              <a:t>your </a:t>
            </a:r>
            <a:r>
              <a:rPr lang="en-US" dirty="0">
                <a:solidFill>
                  <a:schemeClr val="accent5">
                    <a:lumMod val="20000"/>
                    <a:lumOff val="80000"/>
                  </a:schemeClr>
                </a:solidFill>
              </a:rPr>
              <a:t>software works </a:t>
            </a:r>
            <a:endParaRPr lang="en-US" dirty="0" smtClean="0">
              <a:solidFill>
                <a:schemeClr val="accent5">
                  <a:lumMod val="20000"/>
                  <a:lumOff val="80000"/>
                </a:schemeClr>
              </a:solidFill>
            </a:endParaRPr>
          </a:p>
          <a:p>
            <a:pPr>
              <a:lnSpc>
                <a:spcPct val="100000"/>
              </a:lnSpc>
            </a:pPr>
            <a:r>
              <a:rPr lang="en-US" dirty="0"/>
              <a:t>TDD helps to ensure that </a:t>
            </a:r>
            <a:r>
              <a:rPr lang="en-US" dirty="0">
                <a:solidFill>
                  <a:schemeClr val="accent5">
                    <a:lumMod val="20000"/>
                    <a:lumOff val="80000"/>
                  </a:schemeClr>
                </a:solidFill>
              </a:rPr>
              <a:t>your design is clean </a:t>
            </a:r>
            <a:r>
              <a:rPr lang="en-US" dirty="0"/>
              <a:t>by focusing on creation of operations that are </a:t>
            </a:r>
            <a:r>
              <a:rPr lang="en-US" dirty="0">
                <a:solidFill>
                  <a:schemeClr val="accent5">
                    <a:lumMod val="20000"/>
                    <a:lumOff val="80000"/>
                  </a:schemeClr>
                </a:solidFill>
              </a:rPr>
              <a:t>callable and testable</a:t>
            </a:r>
          </a:p>
          <a:p>
            <a:pPr>
              <a:lnSpc>
                <a:spcPct val="100000"/>
              </a:lnSpc>
            </a:pP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53</a:t>
            </a:fld>
            <a:endParaRPr lang="en-US" dirty="0"/>
          </a:p>
        </p:txBody>
      </p:sp>
    </p:spTree>
    <p:extLst>
      <p:ext uri="{BB962C8B-B14F-4D97-AF65-F5344CB8AC3E}">
        <p14:creationId xmlns:p14="http://schemas.microsoft.com/office/powerpoint/2010/main" val="4135835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Disadvantages </a:t>
            </a:r>
            <a:r>
              <a:rPr lang="en-US" dirty="0"/>
              <a:t>of TDD</a:t>
            </a:r>
          </a:p>
        </p:txBody>
      </p:sp>
      <p:sp>
        <p:nvSpPr>
          <p:cNvPr id="3" name="Content Placeholder 2"/>
          <p:cNvSpPr>
            <a:spLocks noGrp="1"/>
          </p:cNvSpPr>
          <p:nvPr>
            <p:ph idx="1"/>
          </p:nvPr>
        </p:nvSpPr>
        <p:spPr/>
        <p:txBody>
          <a:bodyPr/>
          <a:lstStyle/>
          <a:p>
            <a:r>
              <a:rPr lang="en-US" dirty="0"/>
              <a:t>Big time investment. For the simple case you lose about 20% of the actual implementation, but for complicated cases you lose much </a:t>
            </a:r>
            <a:r>
              <a:rPr lang="en-US" dirty="0" smtClean="0"/>
              <a:t>more</a:t>
            </a:r>
            <a:endParaRPr lang="en-US" dirty="0"/>
          </a:p>
          <a:p>
            <a:r>
              <a:rPr lang="en-US" dirty="0"/>
              <a:t>Additional Complexity. For complex cases your test cases are harder to </a:t>
            </a:r>
            <a:r>
              <a:rPr lang="en-US" dirty="0" smtClean="0"/>
              <a:t>write</a:t>
            </a:r>
            <a:endParaRPr lang="en-US" dirty="0"/>
          </a:p>
          <a:p>
            <a:r>
              <a:rPr lang="en-US" dirty="0"/>
              <a:t>Design Impacts. Sometimes the </a:t>
            </a:r>
            <a:r>
              <a:rPr lang="bg-BG" dirty="0"/>
              <a:t/>
            </a:r>
            <a:br>
              <a:rPr lang="bg-BG" dirty="0"/>
            </a:br>
            <a:r>
              <a:rPr lang="en-US" dirty="0" smtClean="0"/>
              <a:t>design </a:t>
            </a:r>
            <a:r>
              <a:rPr lang="en-US" dirty="0"/>
              <a:t>is not clear at the start </a:t>
            </a:r>
            <a:r>
              <a:rPr lang="bg-BG" dirty="0"/>
              <a:t/>
            </a:r>
            <a:br>
              <a:rPr lang="bg-BG" dirty="0"/>
            </a:br>
            <a:r>
              <a:rPr lang="en-US" dirty="0" smtClean="0"/>
              <a:t>and </a:t>
            </a:r>
            <a:r>
              <a:rPr lang="en-US" dirty="0"/>
              <a:t>evolves as you go along </a:t>
            </a:r>
            <a:r>
              <a:rPr lang="en-US" dirty="0" smtClean="0"/>
              <a:t>– </a:t>
            </a:r>
            <a:r>
              <a:rPr lang="bg-BG" dirty="0" smtClean="0"/>
              <a:t/>
            </a:r>
            <a:br>
              <a:rPr lang="bg-BG" dirty="0" smtClean="0"/>
            </a:br>
            <a:r>
              <a:rPr lang="en-US" dirty="0" smtClean="0"/>
              <a:t>this </a:t>
            </a:r>
            <a:r>
              <a:rPr lang="en-US" dirty="0"/>
              <a:t>will force you to redo your </a:t>
            </a:r>
            <a:r>
              <a:rPr lang="en-US" dirty="0" smtClean="0"/>
              <a:t>test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54</a:t>
            </a:fld>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85287" y="3421314"/>
            <a:ext cx="2025313" cy="180852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863122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228600"/>
            <a:ext cx="7086600" cy="914400"/>
          </a:xfrm>
        </p:spPr>
        <p:txBody>
          <a:bodyPr/>
          <a:lstStyle/>
          <a:p>
            <a:r>
              <a:rPr lang="en-US" dirty="0"/>
              <a:t>Why </a:t>
            </a:r>
            <a:r>
              <a:rPr lang="en-US" dirty="0" smtClean="0"/>
              <a:t>Write </a:t>
            </a:r>
            <a:r>
              <a:rPr lang="en-US" dirty="0"/>
              <a:t>t</a:t>
            </a:r>
            <a:r>
              <a:rPr lang="en-US" dirty="0" smtClean="0"/>
              <a:t>he </a:t>
            </a:r>
            <a:r>
              <a:rPr lang="en-US" dirty="0"/>
              <a:t>T</a:t>
            </a:r>
            <a:r>
              <a:rPr lang="en-US" dirty="0" smtClean="0"/>
              <a:t>est </a:t>
            </a:r>
            <a:r>
              <a:rPr lang="en-US" dirty="0"/>
              <a:t>B</a:t>
            </a:r>
            <a:r>
              <a:rPr lang="en-US" dirty="0" smtClean="0"/>
              <a:t>efore </a:t>
            </a:r>
            <a:r>
              <a:rPr lang="en-US" dirty="0"/>
              <a:t>the </a:t>
            </a:r>
            <a:r>
              <a:rPr lang="en-US" dirty="0" smtClean="0"/>
              <a:t>Code</a:t>
            </a:r>
            <a:r>
              <a:rPr lang="en-US" dirty="0"/>
              <a:t>?</a:t>
            </a:r>
          </a:p>
        </p:txBody>
      </p:sp>
      <p:sp>
        <p:nvSpPr>
          <p:cNvPr id="3" name="Content Placeholder 2"/>
          <p:cNvSpPr>
            <a:spLocks noGrp="1"/>
          </p:cNvSpPr>
          <p:nvPr>
            <p:ph idx="1"/>
          </p:nvPr>
        </p:nvSpPr>
        <p:spPr>
          <a:xfrm>
            <a:off x="228600" y="1219200"/>
            <a:ext cx="8686800" cy="5334000"/>
          </a:xfrm>
        </p:spPr>
        <p:txBody>
          <a:bodyPr/>
          <a:lstStyle/>
          <a:p>
            <a:r>
              <a:rPr lang="en-US" dirty="0"/>
              <a:t>Think through the </a:t>
            </a:r>
            <a:r>
              <a:rPr lang="en-US" dirty="0">
                <a:solidFill>
                  <a:schemeClr val="accent5">
                    <a:lumMod val="20000"/>
                    <a:lumOff val="80000"/>
                  </a:schemeClr>
                </a:solidFill>
              </a:rPr>
              <a:t>requirement</a:t>
            </a:r>
          </a:p>
          <a:p>
            <a:r>
              <a:rPr lang="en-US" dirty="0"/>
              <a:t>Think about the </a:t>
            </a:r>
            <a:r>
              <a:rPr lang="en-US" dirty="0">
                <a:solidFill>
                  <a:schemeClr val="accent5">
                    <a:lumMod val="20000"/>
                    <a:lumOff val="80000"/>
                  </a:schemeClr>
                </a:solidFill>
              </a:rPr>
              <a:t>design </a:t>
            </a:r>
            <a:r>
              <a:rPr lang="en-US" dirty="0"/>
              <a:t>and </a:t>
            </a:r>
            <a:r>
              <a:rPr lang="en-US" dirty="0">
                <a:solidFill>
                  <a:schemeClr val="accent5">
                    <a:lumMod val="20000"/>
                    <a:lumOff val="80000"/>
                  </a:schemeClr>
                </a:solidFill>
              </a:rPr>
              <a:t>usability </a:t>
            </a:r>
            <a:r>
              <a:rPr lang="en-US" dirty="0"/>
              <a:t>of the API</a:t>
            </a:r>
          </a:p>
          <a:p>
            <a:r>
              <a:rPr lang="en-US" dirty="0"/>
              <a:t>There’s never </a:t>
            </a:r>
            <a:r>
              <a:rPr lang="en-US" dirty="0">
                <a:solidFill>
                  <a:schemeClr val="accent5">
                    <a:lumMod val="20000"/>
                    <a:lumOff val="80000"/>
                  </a:schemeClr>
                </a:solidFill>
              </a:rPr>
              <a:t>time </a:t>
            </a:r>
            <a:r>
              <a:rPr lang="en-US" dirty="0"/>
              <a:t>to write it </a:t>
            </a:r>
            <a:r>
              <a:rPr lang="en-US" dirty="0" smtClean="0"/>
              <a:t>afterwards</a:t>
            </a:r>
            <a:endParaRPr lang="en-US" dirty="0"/>
          </a:p>
          <a:p>
            <a:r>
              <a:rPr lang="en-US" dirty="0"/>
              <a:t>You write much </a:t>
            </a:r>
            <a:r>
              <a:rPr lang="en-US" dirty="0">
                <a:solidFill>
                  <a:schemeClr val="accent5">
                    <a:lumMod val="20000"/>
                    <a:lumOff val="80000"/>
                  </a:schemeClr>
                </a:solidFill>
              </a:rPr>
              <a:t>less tests </a:t>
            </a:r>
            <a:r>
              <a:rPr lang="en-US" dirty="0"/>
              <a:t>(if at all) </a:t>
            </a:r>
            <a:r>
              <a:rPr lang="en-US" dirty="0" smtClean="0"/>
              <a:t>otherwise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55</a:t>
            </a:fld>
            <a:endParaRPr lang="en-US" dirty="0"/>
          </a:p>
        </p:txBody>
      </p:sp>
      <p:pic>
        <p:nvPicPr>
          <p:cNvPr id="4505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10400" y="3886200"/>
            <a:ext cx="1066800" cy="233615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37040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a:t>
            </a:r>
            <a:r>
              <a:rPr lang="en-US" dirty="0" smtClean="0"/>
              <a:t>Make </a:t>
            </a:r>
            <a:r>
              <a:rPr lang="en-US" dirty="0"/>
              <a:t>it </a:t>
            </a:r>
            <a:r>
              <a:rPr lang="en-US" dirty="0" smtClean="0"/>
              <a:t>Fail </a:t>
            </a:r>
            <a:r>
              <a:rPr lang="en-US" dirty="0"/>
              <a:t>F</a:t>
            </a:r>
            <a:r>
              <a:rPr lang="en-US" dirty="0" smtClean="0"/>
              <a:t>irst</a:t>
            </a:r>
            <a:r>
              <a:rPr lang="en-US" dirty="0"/>
              <a:t>?</a:t>
            </a:r>
          </a:p>
        </p:txBody>
      </p:sp>
      <p:sp>
        <p:nvSpPr>
          <p:cNvPr id="3" name="Content Placeholder 2"/>
          <p:cNvSpPr>
            <a:spLocks noGrp="1"/>
          </p:cNvSpPr>
          <p:nvPr>
            <p:ph idx="1"/>
          </p:nvPr>
        </p:nvSpPr>
        <p:spPr/>
        <p:txBody>
          <a:bodyPr/>
          <a:lstStyle/>
          <a:p>
            <a:pPr>
              <a:lnSpc>
                <a:spcPct val="100000"/>
              </a:lnSpc>
            </a:pPr>
            <a:r>
              <a:rPr lang="en-US" dirty="0"/>
              <a:t>Make sure the test </a:t>
            </a:r>
            <a:r>
              <a:rPr lang="en-US" dirty="0">
                <a:solidFill>
                  <a:schemeClr val="accent5">
                    <a:lumMod val="20000"/>
                    <a:lumOff val="80000"/>
                  </a:schemeClr>
                </a:solidFill>
              </a:rPr>
              <a:t>does not have a bug</a:t>
            </a:r>
          </a:p>
          <a:p>
            <a:pPr>
              <a:lnSpc>
                <a:spcPct val="100000"/>
              </a:lnSpc>
            </a:pPr>
            <a:r>
              <a:rPr lang="en-US" dirty="0"/>
              <a:t>Make sure you’re </a:t>
            </a:r>
            <a:r>
              <a:rPr lang="en-US" dirty="0">
                <a:solidFill>
                  <a:schemeClr val="accent5">
                    <a:lumMod val="20000"/>
                    <a:lumOff val="80000"/>
                  </a:schemeClr>
                </a:solidFill>
              </a:rPr>
              <a:t>testing the right </a:t>
            </a:r>
            <a:r>
              <a:rPr lang="en-US" dirty="0" smtClean="0">
                <a:solidFill>
                  <a:schemeClr val="accent5">
                    <a:lumMod val="20000"/>
                    <a:lumOff val="80000"/>
                  </a:schemeClr>
                </a:solidFill>
              </a:rPr>
              <a:t>thing</a:t>
            </a:r>
            <a:endParaRPr lang="en-US" dirty="0">
              <a:solidFill>
                <a:schemeClr val="accent5">
                  <a:lumMod val="20000"/>
                  <a:lumOff val="80000"/>
                </a:schemeClr>
              </a:solidFill>
            </a:endParaRPr>
          </a:p>
          <a:p>
            <a:pPr>
              <a:lnSpc>
                <a:spcPct val="100000"/>
              </a:lnSpc>
            </a:pPr>
            <a:r>
              <a:rPr lang="en-US" dirty="0" smtClean="0"/>
              <a:t>When </a:t>
            </a:r>
            <a:r>
              <a:rPr lang="en-US" dirty="0"/>
              <a:t>the test passes, </a:t>
            </a:r>
            <a:r>
              <a:rPr lang="en-US" dirty="0">
                <a:solidFill>
                  <a:schemeClr val="accent5">
                    <a:lumMod val="20000"/>
                    <a:lumOff val="80000"/>
                  </a:schemeClr>
                </a:solidFill>
              </a:rPr>
              <a:t>you are </a:t>
            </a:r>
            <a:r>
              <a:rPr lang="en-US" dirty="0" smtClean="0">
                <a:solidFill>
                  <a:schemeClr val="accent5">
                    <a:lumMod val="20000"/>
                    <a:lumOff val="80000"/>
                  </a:schemeClr>
                </a:solidFill>
              </a:rPr>
              <a:t>done</a:t>
            </a:r>
            <a:endParaRPr lang="en-US" dirty="0">
              <a:solidFill>
                <a:schemeClr val="accent5">
                  <a:lumMod val="20000"/>
                  <a:lumOff val="80000"/>
                </a:schemeClr>
              </a:solidFill>
            </a:endParaRPr>
          </a:p>
          <a:p>
            <a:pPr>
              <a:lnSpc>
                <a:spcPct val="100000"/>
              </a:lnSpc>
            </a:pPr>
            <a:r>
              <a:rPr lang="en-US" dirty="0"/>
              <a:t>If you can’t write that test, </a:t>
            </a:r>
            <a:r>
              <a:rPr lang="en-US" dirty="0" smtClean="0"/>
              <a:t>than maybe you:</a:t>
            </a:r>
            <a:endParaRPr lang="en-US" dirty="0"/>
          </a:p>
          <a:p>
            <a:pPr lvl="1">
              <a:lnSpc>
                <a:spcPct val="100000"/>
              </a:lnSpc>
            </a:pPr>
            <a:r>
              <a:rPr lang="en-US" dirty="0" smtClean="0"/>
              <a:t>Do not </a:t>
            </a:r>
            <a:r>
              <a:rPr lang="en-US" dirty="0"/>
              <a:t>understand the requirement</a:t>
            </a:r>
          </a:p>
          <a:p>
            <a:pPr lvl="1">
              <a:lnSpc>
                <a:spcPct val="100000"/>
              </a:lnSpc>
            </a:pPr>
            <a:r>
              <a:rPr lang="en-US" dirty="0"/>
              <a:t>Have </a:t>
            </a:r>
            <a:r>
              <a:rPr lang="en-US" dirty="0" smtClean="0"/>
              <a:t>overdesigned </a:t>
            </a:r>
            <a:r>
              <a:rPr lang="en-US" dirty="0"/>
              <a:t>things (not testable)</a:t>
            </a:r>
          </a:p>
          <a:p>
            <a:pPr lvl="1">
              <a:lnSpc>
                <a:spcPct val="100000"/>
              </a:lnSpc>
            </a:pPr>
            <a:r>
              <a:rPr lang="en-US" dirty="0" smtClean="0"/>
              <a:t>Do not have </a:t>
            </a:r>
            <a:r>
              <a:rPr lang="en-US" dirty="0"/>
              <a:t>a small enough problem to solve</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56</a:t>
            </a:fld>
            <a:endParaRPr lang="en-US" dirty="0"/>
          </a:p>
        </p:txBody>
      </p:sp>
    </p:spTree>
    <p:extLst>
      <p:ext uri="{BB962C8B-B14F-4D97-AF65-F5344CB8AC3E}">
        <p14:creationId xmlns:p14="http://schemas.microsoft.com/office/powerpoint/2010/main" val="136682415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Refactor?</a:t>
            </a:r>
          </a:p>
        </p:txBody>
      </p:sp>
      <p:sp>
        <p:nvSpPr>
          <p:cNvPr id="3" name="Content Placeholder 2"/>
          <p:cNvSpPr>
            <a:spLocks noGrp="1"/>
          </p:cNvSpPr>
          <p:nvPr>
            <p:ph idx="1"/>
          </p:nvPr>
        </p:nvSpPr>
        <p:spPr/>
        <p:txBody>
          <a:bodyPr/>
          <a:lstStyle/>
          <a:p>
            <a:pPr>
              <a:lnSpc>
                <a:spcPct val="100000"/>
              </a:lnSpc>
            </a:pPr>
            <a:r>
              <a:rPr lang="en-US" dirty="0"/>
              <a:t>Constantly improve the </a:t>
            </a:r>
            <a:r>
              <a:rPr lang="en-US" dirty="0">
                <a:solidFill>
                  <a:schemeClr val="accent5">
                    <a:lumMod val="20000"/>
                    <a:lumOff val="80000"/>
                  </a:schemeClr>
                </a:solidFill>
              </a:rPr>
              <a:t>design</a:t>
            </a:r>
            <a:r>
              <a:rPr lang="en-US" dirty="0"/>
              <a:t> of the code</a:t>
            </a:r>
          </a:p>
          <a:p>
            <a:pPr>
              <a:lnSpc>
                <a:spcPct val="100000"/>
              </a:lnSpc>
            </a:pPr>
            <a:r>
              <a:rPr lang="en-US" dirty="0" smtClean="0"/>
              <a:t>Remove </a:t>
            </a:r>
            <a:r>
              <a:rPr lang="en-US" dirty="0"/>
              <a:t>duplication, improve readability and </a:t>
            </a:r>
            <a:r>
              <a:rPr lang="en-US" dirty="0" smtClean="0"/>
              <a:t>maintainability</a:t>
            </a:r>
            <a:endParaRPr lang="en-US" dirty="0"/>
          </a:p>
          <a:p>
            <a:pPr>
              <a:lnSpc>
                <a:spcPct val="100000"/>
              </a:lnSpc>
            </a:pPr>
            <a:r>
              <a:rPr lang="en-US" dirty="0">
                <a:solidFill>
                  <a:schemeClr val="accent5">
                    <a:lumMod val="20000"/>
                    <a:lumOff val="80000"/>
                  </a:schemeClr>
                </a:solidFill>
              </a:rPr>
              <a:t>You’ll need to </a:t>
            </a:r>
            <a:r>
              <a:rPr lang="en-US" dirty="0"/>
              <a:t>when things </a:t>
            </a:r>
            <a:r>
              <a:rPr lang="en-US" dirty="0" smtClean="0"/>
              <a:t>change</a:t>
            </a:r>
          </a:p>
          <a:p>
            <a:pPr lvl="1">
              <a:lnSpc>
                <a:spcPct val="100000"/>
              </a:lnSpc>
            </a:pPr>
            <a:r>
              <a:rPr lang="en-US" dirty="0"/>
              <a:t>R</a:t>
            </a:r>
            <a:r>
              <a:rPr lang="en-US" dirty="0" smtClean="0"/>
              <a:t>equirements</a:t>
            </a:r>
            <a:r>
              <a:rPr lang="en-US" dirty="0"/>
              <a:t>, your understanding of them, other </a:t>
            </a:r>
            <a:r>
              <a:rPr lang="en-US" dirty="0" smtClean="0"/>
              <a:t>factors…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57</a:t>
            </a:fld>
            <a:endParaRPr lang="en-US" dirty="0"/>
          </a:p>
        </p:txBody>
      </p:sp>
    </p:spTree>
    <p:extLst>
      <p:ext uri="{BB962C8B-B14F-4D97-AF65-F5344CB8AC3E}">
        <p14:creationId xmlns:p14="http://schemas.microsoft.com/office/powerpoint/2010/main" val="142371943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990600"/>
            <a:ext cx="7924800" cy="685800"/>
          </a:xfrm>
        </p:spPr>
        <p:txBody>
          <a:bodyPr/>
          <a:lstStyle/>
          <a:p>
            <a:r>
              <a:rPr lang="en-US" dirty="0" smtClean="0"/>
              <a:t>Scrum</a:t>
            </a:r>
            <a:endParaRPr lang="en-US" dirty="0"/>
          </a:p>
        </p:txBody>
      </p:sp>
      <p:sp>
        <p:nvSpPr>
          <p:cNvPr id="3" name="Subtitle 2"/>
          <p:cNvSpPr>
            <a:spLocks noGrp="1"/>
          </p:cNvSpPr>
          <p:nvPr>
            <p:ph type="subTitle" idx="1"/>
          </p:nvPr>
        </p:nvSpPr>
        <p:spPr>
          <a:xfrm>
            <a:off x="609600" y="1676400"/>
            <a:ext cx="7924800" cy="569120"/>
          </a:xfrm>
        </p:spPr>
        <p:txBody>
          <a:bodyPr/>
          <a:lstStyle/>
          <a:p>
            <a:r>
              <a:rPr lang="en-US" dirty="0" smtClean="0"/>
              <a:t>Making Progress in Series of Sprints</a:t>
            </a:r>
            <a:endParaRPr lang="en-US" dirty="0"/>
          </a:p>
        </p:txBody>
      </p:sp>
      <p:pic>
        <p:nvPicPr>
          <p:cNvPr id="4098" name="Picture 2" descr="http://t3.gstatic.com/images?q=tbn:ANd9GcQBaAgFd_ZzRlAkR4laYlv-df6LWkzqZHccNoJodb4kv4tOaNRAtw"/>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09800" y="2590800"/>
            <a:ext cx="4572000" cy="35640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0233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a:t>
            </a:r>
            <a:endParaRPr lang="en-US" dirty="0"/>
          </a:p>
        </p:txBody>
      </p:sp>
      <p:sp>
        <p:nvSpPr>
          <p:cNvPr id="3" name="Content Placeholder 2"/>
          <p:cNvSpPr>
            <a:spLocks noGrp="1"/>
          </p:cNvSpPr>
          <p:nvPr>
            <p:ph idx="1"/>
          </p:nvPr>
        </p:nvSpPr>
        <p:spPr>
          <a:xfrm>
            <a:off x="228600" y="2444436"/>
            <a:ext cx="8686800" cy="4261164"/>
          </a:xfrm>
        </p:spPr>
        <p:txBody>
          <a:bodyPr/>
          <a:lstStyle/>
          <a:p>
            <a:pPr lvl="0">
              <a:buClr>
                <a:srgbClr val="46A6BD">
                  <a:lumMod val="40000"/>
                  <a:lumOff val="60000"/>
                </a:srgbClr>
              </a:buClr>
            </a:pPr>
            <a:endParaRPr lang="en-US" dirty="0" smtClean="0"/>
          </a:p>
          <a:p>
            <a:pPr lvl="0">
              <a:buClr>
                <a:srgbClr val="46A6BD">
                  <a:lumMod val="40000"/>
                  <a:lumOff val="60000"/>
                </a:srgbClr>
              </a:buClr>
            </a:pPr>
            <a:r>
              <a:rPr lang="en-US" dirty="0" smtClean="0"/>
              <a:t>Scrum </a:t>
            </a:r>
            <a:r>
              <a:rPr lang="en-US" dirty="0"/>
              <a:t>is: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One of the agile approaches</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Lightweight</a:t>
            </a:r>
          </a:p>
          <a:p>
            <a:pPr marL="739775" lvl="1" indent="-282575">
              <a:buClr>
                <a:srgbClr val="46A6BD">
                  <a:lumMod val="40000"/>
                  <a:lumOff val="60000"/>
                </a:srgbClr>
              </a:buClr>
              <a:buSzPct val="70000"/>
              <a:buFont typeface="Wingdings 2" pitchFamily="18" charset="2"/>
              <a:buChar char=""/>
              <a:tabLst>
                <a:tab pos="282575" algn="l"/>
              </a:tabLst>
            </a:pPr>
            <a:r>
              <a:rPr lang="en-US" sz="3200" dirty="0" smtClean="0">
                <a:solidFill>
                  <a:srgbClr val="EBFFD2"/>
                </a:solidFill>
              </a:rPr>
              <a:t>Extremely </a:t>
            </a:r>
            <a:r>
              <a:rPr lang="en-US" sz="3200" dirty="0">
                <a:solidFill>
                  <a:srgbClr val="EBFFD2"/>
                </a:solidFill>
              </a:rPr>
              <a:t>simple to understand</a:t>
            </a:r>
          </a:p>
          <a:p>
            <a:pPr marL="739775" lvl="1" indent="-282575">
              <a:buClr>
                <a:srgbClr val="46A6BD">
                  <a:lumMod val="40000"/>
                  <a:lumOff val="60000"/>
                </a:srgbClr>
              </a:buClr>
              <a:buSzPct val="70000"/>
              <a:buFont typeface="Wingdings 2" pitchFamily="18" charset="2"/>
              <a:buChar char=""/>
              <a:tabLst>
                <a:tab pos="282575" algn="l"/>
              </a:tabLst>
            </a:pPr>
            <a:r>
              <a:rPr lang="en-US" sz="3200" dirty="0">
                <a:solidFill>
                  <a:srgbClr val="EBFFD2"/>
                </a:solidFill>
              </a:rPr>
              <a:t>Extremely difficult to master</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59</a:t>
            </a:fld>
            <a:endParaRPr lang="en-US" dirty="0"/>
          </a:p>
        </p:txBody>
      </p:sp>
      <p:sp>
        <p:nvSpPr>
          <p:cNvPr id="6" name="Rectangle 3"/>
          <p:cNvSpPr txBox="1">
            <a:spLocks noChangeArrowheads="1"/>
          </p:cNvSpPr>
          <p:nvPr/>
        </p:nvSpPr>
        <p:spPr>
          <a:xfrm>
            <a:off x="685800" y="1367318"/>
            <a:ext cx="7924800" cy="125572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lvl1pPr marL="282575" indent="-282575" algn="l" rtl="0" eaLnBrk="1" fontAlgn="base" hangingPunct="1">
              <a:lnSpc>
                <a:spcPct val="105000"/>
              </a:lnSpc>
              <a:spcBef>
                <a:spcPts val="600"/>
              </a:spcBef>
              <a:spcAft>
                <a:spcPts val="600"/>
              </a:spcAft>
              <a:buClr>
                <a:schemeClr val="accent5">
                  <a:lumMod val="40000"/>
                  <a:lumOff val="60000"/>
                </a:schemeClr>
              </a:buClr>
              <a:buSzPct val="70000"/>
              <a:buFont typeface="Wingdings 2" pitchFamily="18" charset="2"/>
              <a:buChar char=""/>
              <a:tabLst>
                <a:tab pos="282575" algn="l"/>
              </a:tabLst>
              <a:defRPr sz="3200" b="1" kern="1200">
                <a:solidFill>
                  <a:srgbClr val="EBFFD2"/>
                </a:solidFill>
                <a:effectLst>
                  <a:outerShdw blurRad="38100" dist="38100" dir="2700000" algn="tl">
                    <a:srgbClr val="000000">
                      <a:alpha val="43137"/>
                    </a:srgbClr>
                  </a:outerShdw>
                </a:effectLst>
                <a:latin typeface="+mn-lt"/>
                <a:ea typeface="+mn-ea"/>
                <a:cs typeface="+mn-cs"/>
              </a:defRPr>
            </a:lvl1pPr>
            <a:lvl2pPr marL="630238" indent="-273050" algn="l" rtl="0" eaLnBrk="1" fontAlgn="base" hangingPunct="1">
              <a:lnSpc>
                <a:spcPct val="105000"/>
              </a:lnSpc>
              <a:spcBef>
                <a:spcPts val="600"/>
              </a:spcBef>
              <a:spcAft>
                <a:spcPts val="600"/>
              </a:spcAft>
              <a:buClr>
                <a:srgbClr val="8FD600"/>
              </a:buClr>
              <a:buFont typeface="Wingdings 2" pitchFamily="18" charset="2"/>
              <a:buChar char=""/>
              <a:defRPr sz="30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2pPr>
            <a:lvl3pPr marL="922338" indent="-273050" algn="l" rtl="0" eaLnBrk="1" fontAlgn="base" hangingPunct="1">
              <a:lnSpc>
                <a:spcPct val="105000"/>
              </a:lnSpc>
              <a:spcBef>
                <a:spcPts val="600"/>
              </a:spcBef>
              <a:spcAft>
                <a:spcPts val="600"/>
              </a:spcAft>
              <a:buClr>
                <a:srgbClr val="FFAD9F"/>
              </a:buClr>
              <a:buFont typeface="Wingdings 2" pitchFamily="18" charset="2"/>
              <a:buChar char=""/>
              <a:defRPr sz="2800" b="1" kern="1200">
                <a:solidFill>
                  <a:srgbClr val="F5FFC2"/>
                </a:solidFill>
                <a:effectLst>
                  <a:outerShdw blurRad="38100" dist="38100" dir="2700000" algn="tl">
                    <a:srgbClr val="000000">
                      <a:alpha val="43137"/>
                    </a:srgbClr>
                  </a:outerShdw>
                </a:effectLst>
                <a:latin typeface="+mn-lt"/>
                <a:ea typeface="+mn-ea"/>
                <a:cs typeface="+mn-cs"/>
              </a:defRPr>
            </a:lvl3pPr>
            <a:lvl4pPr marL="1187450" indent="-228600" algn="l" rtl="0" eaLnBrk="1" fontAlgn="base" hangingPunct="1">
              <a:lnSpc>
                <a:spcPct val="105000"/>
              </a:lnSpc>
              <a:spcBef>
                <a:spcPts val="600"/>
              </a:spcBef>
              <a:spcAft>
                <a:spcPts val="600"/>
              </a:spcAft>
              <a:buClr>
                <a:srgbClr val="FACF82"/>
              </a:buClr>
              <a:buFont typeface="Wingdings 2" pitchFamily="18" charset="2"/>
              <a:buChar char=""/>
              <a:defRPr sz="26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4pPr>
            <a:lvl5pPr marL="1425575" indent="-228600" algn="l" rtl="0" eaLnBrk="1" fontAlgn="base" hangingPunct="1">
              <a:lnSpc>
                <a:spcPct val="105000"/>
              </a:lnSpc>
              <a:spcBef>
                <a:spcPts val="600"/>
              </a:spcBef>
              <a:spcAft>
                <a:spcPts val="600"/>
              </a:spcAft>
              <a:buClr>
                <a:srgbClr val="46A6BD"/>
              </a:buClr>
              <a:buFont typeface="Wingdings 2" pitchFamily="18" charset="2"/>
              <a:buChar char=""/>
              <a:defRPr sz="2400" b="1" kern="1200">
                <a:solidFill>
                  <a:schemeClr val="tx1">
                    <a:lumMod val="40000"/>
                    <a:lumOff val="60000"/>
                  </a:schemeClr>
                </a:solidFill>
                <a:effectLst>
                  <a:outerShdw blurRad="38100" dist="38100" dir="2700000" algn="tl">
                    <a:srgbClr val="000000">
                      <a:alpha val="43137"/>
                    </a:srgbClr>
                  </a:outerShdw>
                </a:effectLst>
                <a:latin typeface="+mn-lt"/>
                <a:ea typeface="+mn-ea"/>
                <a:cs typeface="+mn-cs"/>
              </a:defRPr>
            </a:lvl5pPr>
            <a:lvl6pPr marL="1673352" indent="-228600" algn="l" rtl="0" eaLnBrk="1" latinLnBrk="0" hangingPunct="1">
              <a:spcBef>
                <a:spcPct val="20000"/>
              </a:spcBef>
              <a:buClr>
                <a:schemeClr val="accent6"/>
              </a:buClr>
              <a:buFont typeface="Wingdings 2"/>
              <a:buChar char=""/>
              <a:defRPr sz="1800" kern="1200">
                <a:solidFill>
                  <a:schemeClr val="tx1"/>
                </a:solidFill>
                <a:latin typeface="+mn-lt"/>
                <a:ea typeface="+mn-ea"/>
                <a:cs typeface="+mn-cs"/>
              </a:defRPr>
            </a:lvl6pPr>
            <a:lvl7pPr marL="1911096" indent="-228600" algn="l" rtl="0" eaLnBrk="1" latinLnBrk="0" hangingPunct="1">
              <a:spcBef>
                <a:spcPct val="20000"/>
              </a:spcBef>
              <a:buClr>
                <a:schemeClr val="tx2"/>
              </a:buClr>
              <a:buFont typeface="Wingdings 2"/>
              <a:buChar char=""/>
              <a:defRPr sz="1600" kern="1200">
                <a:solidFill>
                  <a:schemeClr val="tx1"/>
                </a:solidFill>
                <a:latin typeface="+mn-lt"/>
                <a:ea typeface="+mn-ea"/>
                <a:cs typeface="+mn-cs"/>
              </a:defRPr>
            </a:lvl7pPr>
            <a:lvl8pPr marL="2121408"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8pPr>
            <a:lvl9pPr marL="2322576" indent="-182880" algn="l" rtl="0" eaLnBrk="1" latinLnBrk="0" hangingPunct="1">
              <a:spcBef>
                <a:spcPct val="20000"/>
              </a:spcBef>
              <a:buClr>
                <a:schemeClr val="tx2"/>
              </a:buClr>
              <a:buFont typeface="Wingdings 2"/>
              <a:buChar char=""/>
              <a:defRPr sz="1400" kern="1200">
                <a:solidFill>
                  <a:schemeClr val="tx1"/>
                </a:solidFill>
                <a:latin typeface="+mn-lt"/>
                <a:ea typeface="+mn-ea"/>
                <a:cs typeface="+mn-cs"/>
              </a:defRPr>
            </a:lvl9pPr>
          </a:lstStyle>
          <a:p>
            <a:pPr marL="228600" lvl="1" indent="0" algn="ctr">
              <a:spcBef>
                <a:spcPts val="0"/>
              </a:spcBef>
              <a:spcAft>
                <a:spcPct val="0"/>
              </a:spcAft>
              <a:buClr>
                <a:schemeClr val="accent5">
                  <a:lumMod val="40000"/>
                  <a:lumOff val="60000"/>
                </a:schemeClr>
              </a:buClr>
              <a:buSzPct val="70000"/>
              <a:buNone/>
              <a:tabLst>
                <a:tab pos="282575" algn="l"/>
              </a:tabLst>
            </a:pPr>
            <a:r>
              <a:rPr lang="en-US" sz="2400" noProof="1" smtClean="0">
                <a:cs typeface="Consolas" pitchFamily="49" charset="0"/>
              </a:rPr>
              <a:t>A </a:t>
            </a:r>
            <a:r>
              <a:rPr lang="en-US" sz="2400" noProof="1">
                <a:cs typeface="Consolas" pitchFamily="49" charset="0"/>
              </a:rPr>
              <a:t>framework within which people can address </a:t>
            </a:r>
            <a:r>
              <a:rPr lang="en-US" sz="2400" i="1" noProof="1">
                <a:cs typeface="Consolas" pitchFamily="49" charset="0"/>
              </a:rPr>
              <a:t>complex</a:t>
            </a:r>
            <a:r>
              <a:rPr lang="en-US" sz="2400" noProof="1">
                <a:cs typeface="Consolas" pitchFamily="49" charset="0"/>
              </a:rPr>
              <a:t> problems, and productively and creative delivery products of the highest possible value</a:t>
            </a:r>
          </a:p>
        </p:txBody>
      </p:sp>
    </p:spTree>
    <p:extLst>
      <p:ext uri="{BB962C8B-B14F-4D97-AF65-F5344CB8AC3E}">
        <p14:creationId xmlns:p14="http://schemas.microsoft.com/office/powerpoint/2010/main" val="9605023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3811"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684213" y="3081338"/>
            <a:ext cx="1944687" cy="2674937"/>
          </a:xfrm>
          <a:prstGeom prst="rect">
            <a:avLst/>
          </a:prstGeom>
          <a:noFill/>
          <a:ln>
            <a:noFill/>
          </a:ln>
          <a:effectLst>
            <a:glow rad="101600">
              <a:schemeClr val="tx1">
                <a:alpha val="40000"/>
              </a:schemeClr>
            </a:glow>
            <a:outerShdw dist="35921" dir="2700000" algn="ctr" rotWithShape="0">
              <a:schemeClr val="bg2"/>
            </a:outerShdw>
          </a:effectLst>
        </p:spPr>
      </p:pic>
      <p:pic>
        <p:nvPicPr>
          <p:cNvPr id="503812" name="Picture 4" descr="Waterfall-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059113" y="3740150"/>
            <a:ext cx="3024187" cy="2279650"/>
          </a:xfrm>
          <a:prstGeom prst="rect">
            <a:avLst/>
          </a:prstGeom>
          <a:noFill/>
          <a:ln>
            <a:noFill/>
          </a:ln>
          <a:effectLst>
            <a:glow rad="101600">
              <a:schemeClr val="tx1">
                <a:alpha val="40000"/>
              </a:schemeClr>
            </a:glow>
            <a:outerShdw dist="35921" dir="2700000" algn="ctr" rotWithShape="0">
              <a:schemeClr val="bg2"/>
            </a:outerShdw>
          </a:effectLst>
        </p:spPr>
      </p:pic>
      <p:pic>
        <p:nvPicPr>
          <p:cNvPr id="503813" name="Picture 5" descr="Waterfall-3"/>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6516688" y="3081338"/>
            <a:ext cx="1947862" cy="2674937"/>
          </a:xfrm>
          <a:prstGeom prst="rect">
            <a:avLst/>
          </a:prstGeom>
          <a:noFill/>
          <a:ln>
            <a:noFill/>
          </a:ln>
          <a:effectLst>
            <a:glow rad="101600">
              <a:schemeClr val="tx1">
                <a:alpha val="40000"/>
              </a:schemeClr>
            </a:glow>
            <a:outerShdw dist="35921" dir="2700000" algn="ctr" rotWithShape="0">
              <a:schemeClr val="bg2"/>
            </a:outerShdw>
          </a:effectLst>
        </p:spPr>
      </p:pic>
      <p:sp>
        <p:nvSpPr>
          <p:cNvPr id="2" name="Title 1"/>
          <p:cNvSpPr>
            <a:spLocks noGrp="1"/>
          </p:cNvSpPr>
          <p:nvPr>
            <p:ph type="ctrTitle"/>
          </p:nvPr>
        </p:nvSpPr>
        <p:spPr>
          <a:xfrm>
            <a:off x="684213" y="2057400"/>
            <a:ext cx="7924800" cy="685800"/>
          </a:xfrm>
        </p:spPr>
        <p:txBody>
          <a:bodyPr/>
          <a:lstStyle/>
          <a:p>
            <a:r>
              <a:rPr lang="en-US" dirty="0">
                <a:effectLst>
                  <a:outerShdw blurRad="38100" dist="38100" dir="2700000" algn="tl">
                    <a:srgbClr val="000000">
                      <a:alpha val="43137"/>
                    </a:srgbClr>
                  </a:outerShdw>
                  <a:reflection blurRad="12000" stA="25000" endPos="49000" dist="5000" dir="5400000" sy="-100000" algn="bl" rotWithShape="0"/>
                </a:effectLst>
              </a:rPr>
              <a:t>The Waterfall </a:t>
            </a:r>
            <a:r>
              <a:rPr lang="en-US" dirty="0" smtClean="0">
                <a:effectLst>
                  <a:outerShdw blurRad="38100" dist="38100" dir="2700000" algn="tl">
                    <a:srgbClr val="000000">
                      <a:alpha val="43137"/>
                    </a:srgbClr>
                  </a:outerShdw>
                  <a:reflection blurRad="12000" stA="25000" endPos="49000" dist="5000" dir="5400000" sy="-100000" algn="bl" rotWithShape="0"/>
                </a:effectLst>
              </a:rPr>
              <a:t>Development</a:t>
            </a:r>
            <a:br>
              <a:rPr lang="en-US" dirty="0" smtClean="0">
                <a:effectLst>
                  <a:outerShdw blurRad="38100" dist="38100" dir="2700000" algn="tl">
                    <a:srgbClr val="000000">
                      <a:alpha val="43137"/>
                    </a:srgbClr>
                  </a:outerShdw>
                  <a:reflection blurRad="12000" stA="25000" endPos="49000" dist="5000" dir="5400000" sy="-100000" algn="bl" rotWithShape="0"/>
                </a:effectLst>
              </a:rPr>
            </a:br>
            <a:r>
              <a:rPr lang="en-US" dirty="0" smtClean="0">
                <a:effectLst>
                  <a:outerShdw blurRad="38100" dist="38100" dir="2700000" algn="tl">
                    <a:srgbClr val="000000">
                      <a:alpha val="43137"/>
                    </a:srgbClr>
                  </a:outerShdw>
                  <a:reflection blurRad="12000" stA="25000" endPos="49000" dist="5000" dir="5400000" sy="-100000" algn="bl" rotWithShape="0"/>
                </a:effectLst>
              </a:rPr>
              <a:t>Process</a:t>
            </a:r>
            <a:endParaRPr lang="en-US" dirty="0"/>
          </a:p>
        </p:txBody>
      </p:sp>
    </p:spTree>
    <p:extLst>
      <p:ext uri="{BB962C8B-B14F-4D97-AF65-F5344CB8AC3E}">
        <p14:creationId xmlns:p14="http://schemas.microsoft.com/office/powerpoint/2010/main" val="362776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(2)</a:t>
            </a:r>
            <a:endParaRPr lang="en-US" dirty="0"/>
          </a:p>
        </p:txBody>
      </p:sp>
      <p:sp>
        <p:nvSpPr>
          <p:cNvPr id="3" name="Content Placeholder 2"/>
          <p:cNvSpPr>
            <a:spLocks noGrp="1"/>
          </p:cNvSpPr>
          <p:nvPr>
            <p:ph idx="1"/>
          </p:nvPr>
        </p:nvSpPr>
        <p:spPr/>
        <p:txBody>
          <a:bodyPr/>
          <a:lstStyle/>
          <a:p>
            <a:pPr>
              <a:lnSpc>
                <a:spcPct val="100000"/>
              </a:lnSpc>
            </a:pPr>
            <a:r>
              <a:rPr lang="en-US" dirty="0" smtClean="0"/>
              <a:t>Scrum is an </a:t>
            </a:r>
            <a:r>
              <a:rPr lang="en-US" dirty="0" smtClean="0">
                <a:solidFill>
                  <a:schemeClr val="accent5">
                    <a:lumMod val="20000"/>
                    <a:lumOff val="80000"/>
                  </a:schemeClr>
                </a:solidFill>
              </a:rPr>
              <a:t>iterative incremental framework </a:t>
            </a:r>
            <a:r>
              <a:rPr lang="en-US" dirty="0" smtClean="0"/>
              <a:t>for managing complex projects</a:t>
            </a:r>
          </a:p>
          <a:p>
            <a:pPr>
              <a:lnSpc>
                <a:spcPct val="100000"/>
              </a:lnSpc>
            </a:pPr>
            <a:endParaRPr lang="en-US" dirty="0" smtClean="0"/>
          </a:p>
          <a:p>
            <a:pPr>
              <a:lnSpc>
                <a:spcPct val="100000"/>
              </a:lnSpc>
            </a:pPr>
            <a:r>
              <a:rPr lang="en-US" dirty="0" smtClean="0"/>
              <a:t>An </a:t>
            </a:r>
            <a:r>
              <a:rPr lang="en-US" dirty="0">
                <a:solidFill>
                  <a:schemeClr val="accent5">
                    <a:lumMod val="20000"/>
                    <a:lumOff val="80000"/>
                  </a:schemeClr>
                </a:solidFill>
              </a:rPr>
              <a:t>agile process </a:t>
            </a:r>
            <a:r>
              <a:rPr lang="en-US" dirty="0"/>
              <a:t>that allows us to focus on delivering the highest business value in the shortest </a:t>
            </a:r>
            <a:r>
              <a:rPr lang="en-US" dirty="0" smtClean="0"/>
              <a:t>time</a:t>
            </a:r>
            <a:endParaRPr lang="en-US" dirty="0"/>
          </a:p>
          <a:p>
            <a:pPr>
              <a:lnSpc>
                <a:spcPct val="100000"/>
              </a:lnSpc>
            </a:pPr>
            <a:r>
              <a:rPr lang="en-US" dirty="0"/>
              <a:t>It allows us to rapidly and repeatedly inspect </a:t>
            </a:r>
            <a:r>
              <a:rPr lang="en-US" dirty="0">
                <a:solidFill>
                  <a:schemeClr val="accent5">
                    <a:lumMod val="20000"/>
                    <a:lumOff val="80000"/>
                  </a:schemeClr>
                </a:solidFill>
              </a:rPr>
              <a:t>actual working software </a:t>
            </a:r>
            <a:r>
              <a:rPr lang="en-US" dirty="0"/>
              <a:t>(every two weeks to one </a:t>
            </a:r>
            <a:r>
              <a:rPr lang="en-US" dirty="0" smtClean="0"/>
              <a:t>month)</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60</a:t>
            </a:fld>
            <a:endParaRPr lang="en-US" dirty="0"/>
          </a:p>
        </p:txBody>
      </p:sp>
      <p:pic>
        <p:nvPicPr>
          <p:cNvPr id="6146" name="Picture 2" descr="http://www.rugby.com.au/verve/_resources/scrum%7B79207%7D.gi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30255" y="1752600"/>
            <a:ext cx="1960710" cy="914998"/>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105876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(3)</a:t>
            </a:r>
            <a:endParaRPr lang="en-US" dirty="0"/>
          </a:p>
        </p:txBody>
      </p:sp>
      <p:sp>
        <p:nvSpPr>
          <p:cNvPr id="3" name="Content Placeholder 2"/>
          <p:cNvSpPr>
            <a:spLocks noGrp="1"/>
          </p:cNvSpPr>
          <p:nvPr>
            <p:ph idx="1"/>
          </p:nvPr>
        </p:nvSpPr>
        <p:spPr/>
        <p:txBody>
          <a:bodyPr/>
          <a:lstStyle/>
          <a:p>
            <a:pPr marL="228600" indent="-228600">
              <a:lnSpc>
                <a:spcPct val="100000"/>
              </a:lnSpc>
              <a:tabLst>
                <a:tab pos="457200" algn="l"/>
              </a:tabLst>
            </a:pPr>
            <a:r>
              <a:rPr lang="en-US" dirty="0"/>
              <a:t>The </a:t>
            </a:r>
            <a:r>
              <a:rPr lang="en-US" dirty="0">
                <a:solidFill>
                  <a:schemeClr val="accent5">
                    <a:lumMod val="20000"/>
                    <a:lumOff val="80000"/>
                  </a:schemeClr>
                </a:solidFill>
              </a:rPr>
              <a:t>business</a:t>
            </a:r>
            <a:r>
              <a:rPr lang="en-US" dirty="0"/>
              <a:t> sets the </a:t>
            </a:r>
            <a:r>
              <a:rPr lang="en-US" dirty="0" smtClean="0"/>
              <a:t>priorities</a:t>
            </a:r>
          </a:p>
          <a:p>
            <a:pPr marL="228600" indent="-228600">
              <a:lnSpc>
                <a:spcPct val="100000"/>
              </a:lnSpc>
              <a:tabLst>
                <a:tab pos="457200" algn="l"/>
              </a:tabLst>
            </a:pPr>
            <a:r>
              <a:rPr lang="en-US" dirty="0" smtClean="0"/>
              <a:t>Teams </a:t>
            </a:r>
            <a:r>
              <a:rPr lang="en-US" dirty="0">
                <a:solidFill>
                  <a:schemeClr val="accent5">
                    <a:lumMod val="20000"/>
                    <a:lumOff val="80000"/>
                  </a:schemeClr>
                </a:solidFill>
              </a:rPr>
              <a:t>self-organize</a:t>
            </a:r>
            <a:r>
              <a:rPr lang="en-US" dirty="0"/>
              <a:t> to determine the best way to deliver the highest priority </a:t>
            </a:r>
            <a:r>
              <a:rPr lang="en-US" dirty="0" smtClean="0"/>
              <a:t>features</a:t>
            </a:r>
            <a:endParaRPr lang="en-US" dirty="0"/>
          </a:p>
          <a:p>
            <a:pPr marL="228600" indent="-228600">
              <a:lnSpc>
                <a:spcPct val="100000"/>
              </a:lnSpc>
              <a:tabLst>
                <a:tab pos="457200" algn="l"/>
              </a:tabLst>
            </a:pPr>
            <a:r>
              <a:rPr lang="en-US" dirty="0"/>
              <a:t>Every two weeks to a month anyone can see real working software </a:t>
            </a:r>
            <a:endParaRPr lang="en-US" dirty="0" smtClean="0"/>
          </a:p>
          <a:p>
            <a:pPr marL="577850" lvl="1" indent="-220663">
              <a:lnSpc>
                <a:spcPct val="100000"/>
              </a:lnSpc>
            </a:pPr>
            <a:r>
              <a:rPr lang="en-US" dirty="0"/>
              <a:t>A</a:t>
            </a:r>
            <a:r>
              <a:rPr lang="en-US" dirty="0" smtClean="0"/>
              <a:t>nd </a:t>
            </a:r>
            <a:r>
              <a:rPr lang="en-US" dirty="0"/>
              <a:t>decide to </a:t>
            </a:r>
            <a:r>
              <a:rPr lang="en-US" dirty="0">
                <a:solidFill>
                  <a:schemeClr val="accent5">
                    <a:lumMod val="20000"/>
                    <a:lumOff val="80000"/>
                  </a:schemeClr>
                </a:solidFill>
              </a:rPr>
              <a:t>release it </a:t>
            </a:r>
            <a:r>
              <a:rPr lang="en-US" dirty="0"/>
              <a:t>as is </a:t>
            </a:r>
            <a:r>
              <a:rPr lang="en-US" dirty="0">
                <a:solidFill>
                  <a:schemeClr val="accent5">
                    <a:lumMod val="20000"/>
                    <a:lumOff val="80000"/>
                  </a:schemeClr>
                </a:solidFill>
              </a:rPr>
              <a:t>or continue </a:t>
            </a:r>
            <a:r>
              <a:rPr lang="en-US" dirty="0"/>
              <a:t>to enhance it for another </a:t>
            </a:r>
            <a:r>
              <a:rPr lang="en-US" dirty="0" smtClean="0"/>
              <a:t>sprint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61</a:t>
            </a:fld>
            <a:endParaRPr lang="en-US" dirty="0"/>
          </a:p>
        </p:txBody>
      </p:sp>
      <p:pic>
        <p:nvPicPr>
          <p:cNvPr id="22534" name="Picture 6"/>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95800"/>
            <a:ext cx="2241404" cy="1981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5526068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(4)</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86292684"/>
              </p:ext>
            </p:extLst>
          </p:nvPr>
        </p:nvGraphicFramePr>
        <p:xfrm>
          <a:off x="654861" y="1976179"/>
          <a:ext cx="2339095" cy="2926080"/>
        </p:xfrm>
        <a:graphic>
          <a:graphicData uri="http://schemas.openxmlformats.org/drawingml/2006/table">
            <a:tbl>
              <a:tblPr firstRow="1" bandRow="1">
                <a:tableStyleId>{2D5ABB26-0587-4C30-8999-92F81FD0307C}</a:tableStyleId>
              </a:tblPr>
              <a:tblGrid>
                <a:gridCol w="2339095">
                  <a:extLst>
                    <a:ext uri="{9D8B030D-6E8A-4147-A177-3AD203B41FA5}">
                      <a16:colId xmlns:a16="http://schemas.microsoft.com/office/drawing/2014/main" val="20000"/>
                    </a:ext>
                  </a:extLst>
                </a:gridCol>
              </a:tblGrid>
              <a:tr h="370840">
                <a:tc>
                  <a:txBody>
                    <a:bodyPr/>
                    <a:lstStyle/>
                    <a:p>
                      <a:pPr marL="0" algn="l" rtl="0" eaLnBrk="1" hangingPunct="1"/>
                      <a:r>
                        <a:rPr lang="en-US" sz="2800" b="1" kern="1200" dirty="0" smtClean="0">
                          <a:solidFill>
                            <a:schemeClr val="bg1"/>
                          </a:solidFill>
                          <a:effectLst>
                            <a:outerShdw blurRad="38100" dist="38100" dir="2700000" algn="tl">
                              <a:srgbClr val="000000">
                                <a:alpha val="43137"/>
                              </a:srgbClr>
                            </a:outerShdw>
                          </a:effectLst>
                        </a:rPr>
                        <a:t>Roles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tx2">
                        <a:lumMod val="75000"/>
                      </a:schemeClr>
                    </a:solidFill>
                  </a:tcPr>
                </a:tc>
                <a:extLst>
                  <a:ext uri="{0D108BD9-81ED-4DB2-BD59-A6C34878D82A}">
                    <a16:rowId xmlns:a16="http://schemas.microsoft.com/office/drawing/2014/main" val="10000"/>
                  </a:ext>
                </a:extLst>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Product Owner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Development Team</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b="1" kern="1200" dirty="0" smtClean="0">
                          <a:effectLst>
                            <a:outerShdw blurRad="38100" dist="38100" dir="2700000" algn="tl">
                              <a:srgbClr val="000000">
                                <a:alpha val="43137"/>
                              </a:srgbClr>
                            </a:outerShdw>
                          </a:effectLst>
                        </a:rPr>
                        <a:t>Scrum Master</a:t>
                      </a:r>
                      <a:endParaRPr lang="en-US" sz="2800" b="1" kern="1200" dirty="0">
                        <a:solidFill>
                          <a:schemeClr val="dk1"/>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3231264317"/>
              </p:ext>
            </p:extLst>
          </p:nvPr>
        </p:nvGraphicFramePr>
        <p:xfrm>
          <a:off x="3184074" y="1976179"/>
          <a:ext cx="2637293" cy="2499360"/>
        </p:xfrm>
        <a:graphic>
          <a:graphicData uri="http://schemas.openxmlformats.org/drawingml/2006/table">
            <a:tbl>
              <a:tblPr firstRow="1" bandRow="1">
                <a:tableStyleId>{2D5ABB26-0587-4C30-8999-92F81FD0307C}</a:tableStyleId>
              </a:tblPr>
              <a:tblGrid>
                <a:gridCol w="2637293">
                  <a:extLst>
                    <a:ext uri="{9D8B030D-6E8A-4147-A177-3AD203B41FA5}">
                      <a16:colId xmlns:a16="http://schemas.microsoft.com/office/drawing/2014/main" val="20000"/>
                    </a:ext>
                  </a:extLst>
                </a:gridCol>
              </a:tblGrid>
              <a:tr h="370840">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Artifacts</a:t>
                      </a:r>
                      <a:r>
                        <a:rPr lang="en-US" sz="2800" b="1" baseline="0" dirty="0" smtClean="0">
                          <a:ln>
                            <a:solidFill>
                              <a:sysClr val="windowText" lastClr="000000"/>
                            </a:solidFill>
                          </a:ln>
                          <a:effectLst>
                            <a:outerShdw blurRad="38100" dist="38100" dir="2700000" algn="tl">
                              <a:srgbClr val="000000">
                                <a:alpha val="43137"/>
                              </a:srgbClr>
                            </a:outerShdw>
                          </a:effectLst>
                        </a:rPr>
                        <a:t> </a:t>
                      </a:r>
                      <a:endParaRPr lang="en-US" sz="2800" b="1" dirty="0">
                        <a:ln>
                          <a:solidFill>
                            <a:sysClr val="windowText" lastClr="000000"/>
                          </a:solidFill>
                        </a:ln>
                        <a:solidFill>
                          <a:schemeClr val="bg1"/>
                        </a:solidFill>
                        <a:effectLst>
                          <a:outerShdw blurRad="38100" dist="38100" dir="2700000" algn="tl">
                            <a:srgbClr val="000000">
                              <a:alpha val="43137"/>
                            </a:srgbClr>
                          </a:outerShdw>
                        </a:effectLst>
                      </a:endParaRPr>
                    </a:p>
                  </a:txBody>
                  <a:tcPr>
                    <a:solidFill>
                      <a:schemeClr val="accent2"/>
                    </a:solidFill>
                  </a:tcPr>
                </a:tc>
                <a:extLst>
                  <a:ext uri="{0D108BD9-81ED-4DB2-BD59-A6C34878D82A}">
                    <a16:rowId xmlns:a16="http://schemas.microsoft.com/office/drawing/2014/main" val="10000"/>
                  </a:ext>
                </a:extLst>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Increment</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1"/>
                  </a:ext>
                </a:extLst>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Product</a:t>
                      </a:r>
                      <a:r>
                        <a:rPr lang="en-US" sz="2800" b="1" kern="1200" dirty="0" smtClean="0">
                          <a:effectLst>
                            <a:outerShdw blurRad="38100" dist="38100" dir="2700000" algn="tl">
                              <a:srgbClr val="000000">
                                <a:alpha val="43137"/>
                              </a:srgbClr>
                            </a:outerShdw>
                          </a:effectLst>
                        </a:rPr>
                        <a:t> </a:t>
                      </a:r>
                      <a:r>
                        <a:rPr lang="en-US" sz="2800" b="1" kern="1200" dirty="0" smtClean="0">
                          <a:solidFill>
                            <a:schemeClr val="accent2"/>
                          </a:solidFill>
                          <a:effectLst>
                            <a:outerShdw blurRad="38100" dist="38100" dir="2700000" algn="tl">
                              <a:srgbClr val="000000">
                                <a:alpha val="43137"/>
                              </a:srgbClr>
                            </a:outerShdw>
                          </a:effectLst>
                        </a:rPr>
                        <a:t>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2"/>
                  </a:ext>
                </a:extLst>
              </a:tr>
              <a:tr h="370840">
                <a:tc>
                  <a:txBody>
                    <a:bodyPr/>
                    <a:lstStyle/>
                    <a:p>
                      <a:pPr marL="0" algn="l" rtl="0" eaLnBrk="1" hangingPunct="1"/>
                      <a:r>
                        <a:rPr lang="en-US" sz="2800" b="1" kern="1200" dirty="0" smtClean="0">
                          <a:solidFill>
                            <a:schemeClr val="accent2"/>
                          </a:solidFill>
                          <a:effectLst>
                            <a:outerShdw blurRad="38100" dist="38100" dir="2700000" algn="tl">
                              <a:srgbClr val="000000">
                                <a:alpha val="43137"/>
                              </a:srgbClr>
                            </a:outerShdw>
                          </a:effectLst>
                        </a:rPr>
                        <a:t>Sprint Backlog</a:t>
                      </a:r>
                      <a:endParaRPr lang="en-US" sz="2800" b="1" kern="1200" dirty="0">
                        <a:solidFill>
                          <a:schemeClr val="accent2"/>
                        </a:solidFill>
                        <a:effectLst>
                          <a:outerShdw blurRad="38100" dist="38100" dir="2700000" algn="tl">
                            <a:srgbClr val="000000">
                              <a:alpha val="43137"/>
                            </a:srgbClr>
                          </a:outerShdw>
                        </a:effectLst>
                        <a:latin typeface="+mn-lt"/>
                        <a:ea typeface="+mn-ea"/>
                        <a:cs typeface="+mn-cs"/>
                      </a:endParaRPr>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630625824"/>
              </p:ext>
            </p:extLst>
          </p:nvPr>
        </p:nvGraphicFramePr>
        <p:xfrm>
          <a:off x="5993384" y="1976179"/>
          <a:ext cx="2362959" cy="3535680"/>
        </p:xfrm>
        <a:graphic>
          <a:graphicData uri="http://schemas.openxmlformats.org/drawingml/2006/table">
            <a:tbl>
              <a:tblPr firstRow="1" bandRow="1">
                <a:tableStyleId>{2D5ABB26-0587-4C30-8999-92F81FD0307C}</a:tableStyleId>
              </a:tblPr>
              <a:tblGrid>
                <a:gridCol w="2362959">
                  <a:extLst>
                    <a:ext uri="{9D8B030D-6E8A-4147-A177-3AD203B41FA5}">
                      <a16:colId xmlns:a16="http://schemas.microsoft.com/office/drawing/2014/main" val="20000"/>
                    </a:ext>
                  </a:extLst>
                </a:gridCol>
              </a:tblGrid>
              <a:tr h="458524">
                <a:tc>
                  <a:txBody>
                    <a:bodyPr/>
                    <a:lstStyle/>
                    <a:p>
                      <a:r>
                        <a:rPr lang="en-US" sz="2800" b="1" kern="1200" dirty="0" smtClean="0">
                          <a:solidFill>
                            <a:schemeClr val="bg1"/>
                          </a:solidFill>
                          <a:effectLst>
                            <a:outerShdw blurRad="38100" dist="38100" dir="2700000" algn="tl">
                              <a:srgbClr val="000000">
                                <a:alpha val="43137"/>
                              </a:srgbClr>
                            </a:outerShdw>
                          </a:effectLst>
                          <a:latin typeface="+mn-lt"/>
                          <a:ea typeface="+mn-ea"/>
                          <a:cs typeface="+mn-cs"/>
                        </a:rPr>
                        <a:t>Events</a:t>
                      </a:r>
                      <a:endParaRPr lang="en-US" sz="2800" b="1" kern="1200" dirty="0">
                        <a:solidFill>
                          <a:schemeClr val="bg1"/>
                        </a:solidFill>
                        <a:effectLst>
                          <a:outerShdw blurRad="38100" dist="38100" dir="2700000" algn="tl">
                            <a:srgbClr val="000000">
                              <a:alpha val="43137"/>
                            </a:srgbClr>
                          </a:outerShdw>
                        </a:effectLst>
                        <a:latin typeface="+mn-lt"/>
                        <a:ea typeface="+mn-ea"/>
                        <a:cs typeface="+mn-cs"/>
                      </a:endParaRPr>
                    </a:p>
                  </a:txBody>
                  <a:tcPr>
                    <a:solidFill>
                      <a:schemeClr val="accent6"/>
                    </a:solidFill>
                  </a:tcPr>
                </a:tc>
                <a:extLst>
                  <a:ext uri="{0D108BD9-81ED-4DB2-BD59-A6C34878D82A}">
                    <a16:rowId xmlns:a16="http://schemas.microsoft.com/office/drawing/2014/main" val="10000"/>
                  </a:ext>
                </a:extLst>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a:t>
                      </a:r>
                      <a:endParaRPr lang="en-US" sz="2800" b="1" dirty="0">
                        <a:solidFill>
                          <a:schemeClr val="accent6"/>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1"/>
                  </a:ext>
                </a:extLst>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 Planning</a:t>
                      </a:r>
                      <a:endParaRPr lang="en-US" sz="2800" b="1" dirty="0">
                        <a:solidFill>
                          <a:schemeClr val="accent6"/>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2"/>
                  </a:ext>
                </a:extLst>
              </a:tr>
              <a:tr h="356950">
                <a:tc>
                  <a:txBody>
                    <a:bodyPr/>
                    <a:lstStyle/>
                    <a:p>
                      <a:r>
                        <a:rPr lang="en-US" sz="2800" b="1" dirty="0" smtClean="0">
                          <a:solidFill>
                            <a:schemeClr val="accent6"/>
                          </a:solidFill>
                          <a:effectLst>
                            <a:outerShdw blurRad="38100" dist="38100" dir="2700000" algn="tl">
                              <a:srgbClr val="000000">
                                <a:alpha val="43137"/>
                              </a:srgbClr>
                            </a:outerShdw>
                          </a:effectLst>
                        </a:rPr>
                        <a:t>Daily</a:t>
                      </a:r>
                      <a:r>
                        <a:rPr lang="en-US" sz="2800" b="1" baseline="0" dirty="0" smtClean="0">
                          <a:solidFill>
                            <a:schemeClr val="accent6"/>
                          </a:solidFill>
                          <a:effectLst>
                            <a:outerShdw blurRad="38100" dist="38100" dir="2700000" algn="tl">
                              <a:srgbClr val="000000">
                                <a:alpha val="43137"/>
                              </a:srgbClr>
                            </a:outerShdw>
                          </a:effectLst>
                        </a:rPr>
                        <a:t> Scrum</a:t>
                      </a:r>
                      <a:endParaRPr lang="en-US" sz="2800" b="1" dirty="0">
                        <a:solidFill>
                          <a:schemeClr val="accent6"/>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3"/>
                  </a:ext>
                </a:extLst>
              </a:tr>
              <a:tr h="356950">
                <a:tc>
                  <a:txBody>
                    <a:bodyPr/>
                    <a:lstStyle/>
                    <a:p>
                      <a:r>
                        <a:rPr lang="en-US" sz="2800" b="1" dirty="0" smtClean="0">
                          <a:solidFill>
                            <a:schemeClr val="accent6"/>
                          </a:solidFill>
                          <a:effectLst>
                            <a:outerShdw blurRad="38100" dist="38100" dir="2700000" algn="tl">
                              <a:srgbClr val="000000">
                                <a:alpha val="43137"/>
                              </a:srgbClr>
                            </a:outerShdw>
                          </a:effectLst>
                        </a:rPr>
                        <a:t>Sprint Review</a:t>
                      </a:r>
                      <a:endParaRPr lang="en-US" sz="2800" b="1" dirty="0">
                        <a:solidFill>
                          <a:schemeClr val="accent6"/>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4"/>
                  </a:ext>
                </a:extLst>
              </a:tr>
              <a:tr h="194962">
                <a:tc>
                  <a:txBody>
                    <a:bodyPr/>
                    <a:lstStyle/>
                    <a:p>
                      <a:r>
                        <a:rPr lang="en-US" sz="2800" b="1" dirty="0" smtClean="0">
                          <a:solidFill>
                            <a:schemeClr val="accent6"/>
                          </a:solidFill>
                          <a:effectLst>
                            <a:outerShdw blurRad="38100" dist="38100" dir="2700000" algn="tl">
                              <a:srgbClr val="000000">
                                <a:alpha val="43137"/>
                              </a:srgbClr>
                            </a:outerShdw>
                          </a:effectLst>
                        </a:rPr>
                        <a:t>Retrospective</a:t>
                      </a:r>
                      <a:endParaRPr lang="en-US" sz="2800" b="1" dirty="0">
                        <a:solidFill>
                          <a:schemeClr val="accent6"/>
                        </a:solidFill>
                        <a:effectLst>
                          <a:outerShdw blurRad="38100" dist="38100" dir="2700000" algn="tl">
                            <a:srgbClr val="000000">
                              <a:alpha val="43137"/>
                            </a:srgbClr>
                          </a:outerShdw>
                        </a:effectLst>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210053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Pigs and Chickens</a:t>
            </a:r>
            <a:endParaRPr lang="en-US" dirty="0"/>
          </a:p>
        </p:txBody>
      </p:sp>
      <p:sp>
        <p:nvSpPr>
          <p:cNvPr id="3" name="Content Placeholder 2"/>
          <p:cNvSpPr>
            <a:spLocks noGrp="1"/>
          </p:cNvSpPr>
          <p:nvPr>
            <p:ph idx="1"/>
          </p:nvPr>
        </p:nvSpPr>
        <p:spPr/>
        <p:txBody>
          <a:bodyPr/>
          <a:lstStyle/>
          <a:p>
            <a:pPr>
              <a:lnSpc>
                <a:spcPct val="100000"/>
              </a:lnSpc>
            </a:pPr>
            <a:r>
              <a:rPr lang="en-US" dirty="0"/>
              <a:t>Scrum teams consist of three </a:t>
            </a:r>
            <a:r>
              <a:rPr lang="en-US" dirty="0">
                <a:solidFill>
                  <a:schemeClr val="accent5">
                    <a:lumMod val="20000"/>
                    <a:lumOff val="80000"/>
                  </a:schemeClr>
                </a:solidFill>
              </a:rPr>
              <a:t>core roles </a:t>
            </a:r>
            <a:r>
              <a:rPr lang="en-US" dirty="0"/>
              <a:t>and a range of </a:t>
            </a:r>
            <a:r>
              <a:rPr lang="en-US" dirty="0">
                <a:solidFill>
                  <a:schemeClr val="accent5">
                    <a:lumMod val="20000"/>
                    <a:lumOff val="80000"/>
                  </a:schemeClr>
                </a:solidFill>
              </a:rPr>
              <a:t>ancillary </a:t>
            </a:r>
            <a:r>
              <a:rPr lang="en-US" dirty="0" smtClean="0">
                <a:solidFill>
                  <a:schemeClr val="accent5">
                    <a:lumMod val="20000"/>
                    <a:lumOff val="80000"/>
                  </a:schemeClr>
                </a:solidFill>
              </a:rPr>
              <a:t>roles</a:t>
            </a:r>
          </a:p>
          <a:p>
            <a:pPr marL="577850" lvl="1" indent="-220663">
              <a:lnSpc>
                <a:spcPct val="100000"/>
              </a:lnSpc>
            </a:pPr>
            <a:r>
              <a:rPr lang="en-US" dirty="0"/>
              <a:t>C</a:t>
            </a:r>
            <a:r>
              <a:rPr lang="en-US" dirty="0" smtClean="0"/>
              <a:t>ore </a:t>
            </a:r>
            <a:r>
              <a:rPr lang="en-US" dirty="0"/>
              <a:t>roles are often referred to </a:t>
            </a:r>
            <a:r>
              <a:rPr lang="en-US" dirty="0" smtClean="0"/>
              <a:t>as </a:t>
            </a:r>
            <a:r>
              <a:rPr lang="en-US" dirty="0" smtClean="0">
                <a:solidFill>
                  <a:schemeClr val="accent5">
                    <a:lumMod val="20000"/>
                    <a:lumOff val="80000"/>
                  </a:schemeClr>
                </a:solidFill>
              </a:rPr>
              <a:t>pigs</a:t>
            </a:r>
          </a:p>
          <a:p>
            <a:pPr marL="860425" lvl="2" indent="-211138">
              <a:lnSpc>
                <a:spcPct val="100000"/>
              </a:lnSpc>
            </a:pPr>
            <a:r>
              <a:rPr lang="en-US" dirty="0" smtClean="0"/>
              <a:t>They are fully committed to the project</a:t>
            </a:r>
          </a:p>
          <a:p>
            <a:pPr marL="577850" lvl="1" indent="-220663">
              <a:lnSpc>
                <a:spcPct val="100000"/>
              </a:lnSpc>
            </a:pPr>
            <a:r>
              <a:rPr lang="en-US" dirty="0"/>
              <a:t>A</a:t>
            </a:r>
            <a:r>
              <a:rPr lang="en-US" dirty="0" smtClean="0"/>
              <a:t>ncillary roles</a:t>
            </a:r>
            <a:r>
              <a:rPr lang="en-US" dirty="0"/>
              <a:t> are </a:t>
            </a:r>
            <a:r>
              <a:rPr lang="en-US" dirty="0" smtClean="0"/>
              <a:t>referred </a:t>
            </a:r>
            <a:r>
              <a:rPr lang="en-US" dirty="0"/>
              <a:t>as </a:t>
            </a:r>
            <a:r>
              <a:rPr lang="en-US" dirty="0" smtClean="0">
                <a:solidFill>
                  <a:schemeClr val="accent5">
                    <a:lumMod val="20000"/>
                    <a:lumOff val="80000"/>
                  </a:schemeClr>
                </a:solidFill>
              </a:rPr>
              <a:t>chickens</a:t>
            </a:r>
          </a:p>
          <a:p>
            <a:pPr marL="860425" lvl="2" indent="-211138">
              <a:lnSpc>
                <a:spcPct val="100000"/>
              </a:lnSpc>
            </a:pPr>
            <a:r>
              <a:rPr lang="en-US" dirty="0" smtClean="0"/>
              <a:t>No </a:t>
            </a:r>
            <a:r>
              <a:rPr lang="en-US" dirty="0"/>
              <a:t>formal role and infrequent involvement</a:t>
            </a:r>
          </a:p>
          <a:p>
            <a:pPr marL="577850" lvl="1" indent="-220663">
              <a:lnSpc>
                <a:spcPct val="100000"/>
              </a:lnSpc>
            </a:pPr>
            <a:r>
              <a:rPr lang="en-US" dirty="0" smtClean="0"/>
              <a:t>Came into being after </a:t>
            </a:r>
            <a:r>
              <a:rPr lang="en-US" dirty="0"/>
              <a:t>the story </a:t>
            </a:r>
            <a:r>
              <a:rPr lang="en-US" dirty="0">
                <a:solidFill>
                  <a:schemeClr val="accent5">
                    <a:lumMod val="20000"/>
                    <a:lumOff val="80000"/>
                  </a:schemeClr>
                </a:solidFill>
              </a:rPr>
              <a:t>The Chicken and the </a:t>
            </a:r>
            <a:r>
              <a:rPr lang="en-US" dirty="0" smtClean="0">
                <a:solidFill>
                  <a:schemeClr val="accent5">
                    <a:lumMod val="20000"/>
                    <a:lumOff val="80000"/>
                  </a:schemeClr>
                </a:solidFill>
              </a:rPr>
              <a:t>Pig</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63</a:t>
            </a:fld>
            <a:endParaRPr lang="en-US" dirty="0"/>
          </a:p>
        </p:txBody>
      </p:sp>
      <p:pic>
        <p:nvPicPr>
          <p:cNvPr id="21507"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191000" y="5181600"/>
            <a:ext cx="1682945" cy="1371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9" name="Picture 5"/>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673223" y="2046514"/>
            <a:ext cx="1186068" cy="1491343"/>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604043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Roles</a:t>
            </a:r>
            <a:endParaRPr lang="en-US" dirty="0"/>
          </a:p>
        </p:txBody>
      </p:sp>
      <p:sp>
        <p:nvSpPr>
          <p:cNvPr id="10" name="Rounded Rectangle 9"/>
          <p:cNvSpPr/>
          <p:nvPr/>
        </p:nvSpPr>
        <p:spPr>
          <a:xfrm>
            <a:off x="2295795" y="1636420"/>
            <a:ext cx="2326933" cy="896611"/>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Product Owner</a:t>
            </a:r>
          </a:p>
        </p:txBody>
      </p:sp>
      <p:sp>
        <p:nvSpPr>
          <p:cNvPr id="11" name="Rounded Rectangle 10"/>
          <p:cNvSpPr/>
          <p:nvPr/>
        </p:nvSpPr>
        <p:spPr>
          <a:xfrm>
            <a:off x="2295795" y="2757304"/>
            <a:ext cx="2326933" cy="962526"/>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Development Team</a:t>
            </a:r>
          </a:p>
        </p:txBody>
      </p:sp>
      <p:sp>
        <p:nvSpPr>
          <p:cNvPr id="12" name="Rounded Rectangle 11"/>
          <p:cNvSpPr/>
          <p:nvPr/>
        </p:nvSpPr>
        <p:spPr>
          <a:xfrm>
            <a:off x="2295795" y="4035588"/>
            <a:ext cx="2326933" cy="996515"/>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cene3d>
            <a:camera prst="orthographicFront"/>
            <a:lightRig rig="threePt" dir="t"/>
          </a:scene3d>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txBody>
          <a:bodyPr anchor="ctr"/>
          <a:lstStyle/>
          <a:p>
            <a:pPr algn="ctr"/>
            <a:r>
              <a:rPr lang="en-US" sz="2400" b="1" dirty="0"/>
              <a:t>Scrum Master</a:t>
            </a:r>
          </a:p>
        </p:txBody>
      </p:sp>
      <p:sp>
        <p:nvSpPr>
          <p:cNvPr id="17" name="Right Brace 16"/>
          <p:cNvSpPr/>
          <p:nvPr/>
        </p:nvSpPr>
        <p:spPr>
          <a:xfrm>
            <a:off x="4821712" y="2098464"/>
            <a:ext cx="443620" cy="2435382"/>
          </a:xfrm>
          <a:prstGeom prst="rightBrace">
            <a:avLst/>
          </a:prstGeom>
          <a:ln>
            <a:solidFill>
              <a:schemeClr val="tx1"/>
            </a:solidFill>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8" name="TextBox 17"/>
          <p:cNvSpPr txBox="1"/>
          <p:nvPr/>
        </p:nvSpPr>
        <p:spPr>
          <a:xfrm>
            <a:off x="5648973" y="3131489"/>
            <a:ext cx="2015528" cy="461665"/>
          </a:xfrm>
          <a:prstGeom prst="rect">
            <a:avLst/>
          </a:prstGeom>
          <a:noFill/>
        </p:spPr>
        <p:txBody>
          <a:bodyPr wrap="square" rtlCol="0">
            <a:spAutoFit/>
          </a:bodyPr>
          <a:lstStyle/>
          <a:p>
            <a:r>
              <a:rPr lang="en-US" sz="2400" b="1" dirty="0" smtClean="0"/>
              <a:t>Scrum Team</a:t>
            </a:r>
            <a:endParaRPr lang="en-US" sz="2400" b="1" dirty="0"/>
          </a:p>
        </p:txBody>
      </p:sp>
    </p:spTree>
    <p:extLst>
      <p:ext uri="{BB962C8B-B14F-4D97-AF65-F5344CB8AC3E}">
        <p14:creationId xmlns:p14="http://schemas.microsoft.com/office/powerpoint/2010/main" val="49987866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Core Roles</a:t>
            </a:r>
          </a:p>
        </p:txBody>
      </p:sp>
      <p:sp>
        <p:nvSpPr>
          <p:cNvPr id="3" name="Content Placeholder 2"/>
          <p:cNvSpPr>
            <a:spLocks noGrp="1"/>
          </p:cNvSpPr>
          <p:nvPr>
            <p:ph idx="1"/>
          </p:nvPr>
        </p:nvSpPr>
        <p:spPr/>
        <p:txBody>
          <a:bodyPr/>
          <a:lstStyle/>
          <a:p>
            <a:pPr>
              <a:lnSpc>
                <a:spcPct val="100000"/>
              </a:lnSpc>
            </a:pPr>
            <a:r>
              <a:rPr lang="en-US" dirty="0"/>
              <a:t>The core roles in Scrum teams are those </a:t>
            </a:r>
            <a:r>
              <a:rPr lang="en-US" dirty="0">
                <a:solidFill>
                  <a:schemeClr val="accent5">
                    <a:lumMod val="20000"/>
                    <a:lumOff val="80000"/>
                  </a:schemeClr>
                </a:solidFill>
              </a:rPr>
              <a:t>committed to the project </a:t>
            </a:r>
            <a:r>
              <a:rPr lang="en-US" dirty="0"/>
              <a:t>in the Scrum </a:t>
            </a:r>
            <a:r>
              <a:rPr lang="en-US" dirty="0" smtClean="0"/>
              <a:t>process</a:t>
            </a:r>
          </a:p>
          <a:p>
            <a:pPr lvl="1">
              <a:lnSpc>
                <a:spcPct val="100000"/>
              </a:lnSpc>
            </a:pPr>
            <a:r>
              <a:rPr lang="en-US" dirty="0"/>
              <a:t>T</a:t>
            </a:r>
            <a:r>
              <a:rPr lang="en-US" dirty="0" smtClean="0"/>
              <a:t>hey </a:t>
            </a:r>
            <a:r>
              <a:rPr lang="en-US" dirty="0"/>
              <a:t>are the ones </a:t>
            </a:r>
            <a:r>
              <a:rPr lang="en-US" dirty="0">
                <a:solidFill>
                  <a:schemeClr val="accent5">
                    <a:lumMod val="20000"/>
                    <a:lumOff val="80000"/>
                  </a:schemeClr>
                </a:solidFill>
              </a:rPr>
              <a:t>producing the product </a:t>
            </a:r>
            <a:r>
              <a:rPr lang="en-US" dirty="0"/>
              <a:t>(objective of the project</a:t>
            </a:r>
            <a:r>
              <a:rPr lang="en-US" dirty="0" smtClean="0"/>
              <a:t>)</a:t>
            </a:r>
          </a:p>
          <a:p>
            <a:pPr>
              <a:lnSpc>
                <a:spcPct val="100000"/>
              </a:lnSpc>
            </a:pPr>
            <a:r>
              <a:rPr lang="en-US" dirty="0" smtClean="0"/>
              <a:t>Scrum core roles</a:t>
            </a:r>
            <a:r>
              <a:rPr lang="en-US" dirty="0"/>
              <a:t>:</a:t>
            </a:r>
          </a:p>
          <a:p>
            <a:pPr lvl="1">
              <a:lnSpc>
                <a:spcPct val="100000"/>
              </a:lnSpc>
            </a:pPr>
            <a:r>
              <a:rPr lang="en-US" dirty="0">
                <a:solidFill>
                  <a:schemeClr val="accent5">
                    <a:lumMod val="20000"/>
                    <a:lumOff val="80000"/>
                  </a:schemeClr>
                </a:solidFill>
              </a:rPr>
              <a:t>Scrum Master </a:t>
            </a:r>
            <a:r>
              <a:rPr lang="en-US" dirty="0"/>
              <a:t>– maintains the Scrum processes</a:t>
            </a:r>
          </a:p>
          <a:p>
            <a:pPr lvl="1">
              <a:lnSpc>
                <a:spcPct val="100000"/>
              </a:lnSpc>
            </a:pPr>
            <a:r>
              <a:rPr lang="en-US" dirty="0">
                <a:solidFill>
                  <a:schemeClr val="accent5">
                    <a:lumMod val="20000"/>
                    <a:lumOff val="80000"/>
                  </a:schemeClr>
                </a:solidFill>
              </a:rPr>
              <a:t>Product Owner </a:t>
            </a:r>
            <a:r>
              <a:rPr lang="en-US" dirty="0"/>
              <a:t>– represents the stakeholders </a:t>
            </a:r>
          </a:p>
          <a:p>
            <a:pPr lvl="1">
              <a:lnSpc>
                <a:spcPct val="100000"/>
              </a:lnSpc>
            </a:pPr>
            <a:r>
              <a:rPr lang="en-US" dirty="0">
                <a:solidFill>
                  <a:schemeClr val="accent5">
                    <a:lumMod val="20000"/>
                    <a:lumOff val="80000"/>
                  </a:schemeClr>
                </a:solidFill>
              </a:rPr>
              <a:t>Team</a:t>
            </a:r>
            <a:r>
              <a:rPr lang="en-US" dirty="0"/>
              <a:t> – a group of </a:t>
            </a:r>
            <a:r>
              <a:rPr lang="en-US" dirty="0" smtClean="0"/>
              <a:t>5-9 people</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65</a:t>
            </a:fld>
            <a:endParaRPr lang="en-US" dirty="0"/>
          </a:p>
        </p:txBody>
      </p:sp>
    </p:spTree>
    <p:extLst>
      <p:ext uri="{BB962C8B-B14F-4D97-AF65-F5344CB8AC3E}">
        <p14:creationId xmlns:p14="http://schemas.microsoft.com/office/powerpoint/2010/main" val="32950292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a:t>
            </a:r>
            <a:endParaRPr lang="en-US" dirty="0"/>
          </a:p>
        </p:txBody>
      </p:sp>
      <p:sp>
        <p:nvSpPr>
          <p:cNvPr id="3" name="Content Placeholder 2"/>
          <p:cNvSpPr>
            <a:spLocks noGrp="1"/>
          </p:cNvSpPr>
          <p:nvPr>
            <p:ph idx="1"/>
          </p:nvPr>
        </p:nvSpPr>
        <p:spPr/>
        <p:txBody>
          <a:bodyPr/>
          <a:lstStyle/>
          <a:p>
            <a:pPr>
              <a:lnSpc>
                <a:spcPct val="100000"/>
              </a:lnSpc>
            </a:pPr>
            <a:r>
              <a:rPr lang="en-US" dirty="0"/>
              <a:t>Scrum is facilitated by a </a:t>
            </a:r>
            <a:r>
              <a:rPr lang="en-US" dirty="0" smtClean="0">
                <a:solidFill>
                  <a:schemeClr val="accent5">
                    <a:lumMod val="20000"/>
                    <a:lumOff val="80000"/>
                  </a:schemeClr>
                </a:solidFill>
              </a:rPr>
              <a:t>Scrum Master</a:t>
            </a:r>
            <a:endParaRPr lang="en-US" dirty="0" smtClean="0"/>
          </a:p>
          <a:p>
            <a:pPr>
              <a:lnSpc>
                <a:spcPct val="100000"/>
              </a:lnSpc>
            </a:pPr>
            <a:r>
              <a:rPr lang="en-US" dirty="0"/>
              <a:t>The </a:t>
            </a:r>
            <a:r>
              <a:rPr lang="en-US" dirty="0" smtClean="0"/>
              <a:t>Scrum Master </a:t>
            </a:r>
            <a:r>
              <a:rPr lang="en-US" dirty="0"/>
              <a:t>is </a:t>
            </a:r>
            <a:r>
              <a:rPr lang="en-US" dirty="0">
                <a:solidFill>
                  <a:schemeClr val="accent5">
                    <a:lumMod val="20000"/>
                    <a:lumOff val="80000"/>
                  </a:schemeClr>
                </a:solidFill>
              </a:rPr>
              <a:t>not the team leader </a:t>
            </a:r>
            <a:endParaRPr lang="en-US" dirty="0" smtClean="0">
              <a:solidFill>
                <a:schemeClr val="accent5">
                  <a:lumMod val="20000"/>
                  <a:lumOff val="80000"/>
                </a:schemeClr>
              </a:solidFill>
            </a:endParaRPr>
          </a:p>
          <a:p>
            <a:pPr>
              <a:lnSpc>
                <a:spcPct val="100000"/>
              </a:lnSpc>
            </a:pPr>
            <a:r>
              <a:rPr lang="en-US" dirty="0"/>
              <a:t>A</a:t>
            </a:r>
            <a:r>
              <a:rPr lang="en-US" dirty="0" smtClean="0"/>
              <a:t>cts </a:t>
            </a:r>
            <a:r>
              <a:rPr lang="en-US" dirty="0"/>
              <a:t>as a </a:t>
            </a:r>
            <a:r>
              <a:rPr lang="en-US" dirty="0">
                <a:solidFill>
                  <a:schemeClr val="accent5">
                    <a:lumMod val="20000"/>
                    <a:lumOff val="80000"/>
                  </a:schemeClr>
                </a:solidFill>
              </a:rPr>
              <a:t>buffer</a:t>
            </a:r>
            <a:r>
              <a:rPr lang="en-US" dirty="0"/>
              <a:t> between the team and any distracting </a:t>
            </a:r>
            <a:r>
              <a:rPr lang="en-US" dirty="0" smtClean="0"/>
              <a:t>influences</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66</a:t>
            </a:fld>
            <a:endParaRPr lang="en-US" dirty="0"/>
          </a:p>
        </p:txBody>
      </p:sp>
      <p:pic>
        <p:nvPicPr>
          <p:cNvPr id="23556"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5800" y="3614055"/>
            <a:ext cx="7772400" cy="273588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11939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Master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Accountable </a:t>
            </a:r>
            <a:r>
              <a:rPr lang="en-US" dirty="0"/>
              <a:t>for removing </a:t>
            </a:r>
            <a:r>
              <a:rPr lang="en-US" dirty="0" smtClean="0"/>
              <a:t>impediments</a:t>
            </a:r>
          </a:p>
          <a:p>
            <a:pPr>
              <a:lnSpc>
                <a:spcPct val="100000"/>
              </a:lnSpc>
            </a:pPr>
            <a:r>
              <a:rPr lang="en-US" dirty="0" smtClean="0"/>
              <a:t>Enforcer </a:t>
            </a:r>
            <a:r>
              <a:rPr lang="en-US" dirty="0"/>
              <a:t>of </a:t>
            </a:r>
            <a:r>
              <a:rPr lang="en-US" dirty="0" smtClean="0"/>
              <a:t>rules</a:t>
            </a:r>
          </a:p>
          <a:p>
            <a:pPr>
              <a:lnSpc>
                <a:spcPct val="100000"/>
              </a:lnSpc>
            </a:pPr>
            <a:r>
              <a:rPr lang="en-US" dirty="0" smtClean="0"/>
              <a:t>Protects </a:t>
            </a:r>
            <a:r>
              <a:rPr lang="en-US" dirty="0"/>
              <a:t>the team and keep them focused on the tasks in </a:t>
            </a:r>
            <a:r>
              <a:rPr lang="en-US" dirty="0" smtClean="0"/>
              <a:t>hand</a:t>
            </a:r>
          </a:p>
          <a:p>
            <a:pPr>
              <a:lnSpc>
                <a:spcPct val="100000"/>
              </a:lnSpc>
            </a:pPr>
            <a:r>
              <a:rPr lang="en-US" dirty="0"/>
              <a:t>Also referred to as </a:t>
            </a:r>
            <a:r>
              <a:rPr lang="en-US" dirty="0">
                <a:solidFill>
                  <a:schemeClr val="accent5">
                    <a:lumMod val="20000"/>
                    <a:lumOff val="80000"/>
                  </a:schemeClr>
                </a:solidFill>
              </a:rPr>
              <a:t>servant-leader</a:t>
            </a:r>
            <a:endParaRPr lang="en-US" dirty="0" smtClean="0">
              <a:solidFill>
                <a:schemeClr val="accent5">
                  <a:lumMod val="20000"/>
                  <a:lumOff val="80000"/>
                </a:schemeClr>
              </a:solidFill>
            </a:endParaRP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67</a:t>
            </a:fld>
            <a:endParaRPr lang="en-US" dirty="0"/>
          </a:p>
        </p:txBody>
      </p:sp>
      <p:pic>
        <p:nvPicPr>
          <p:cNvPr id="5"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294414"/>
            <a:ext cx="2971800" cy="222885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540328" y="4084864"/>
            <a:ext cx="2847715" cy="2438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2750924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a:t>
            </a:r>
            <a:endParaRPr lang="en-US" dirty="0"/>
          </a:p>
        </p:txBody>
      </p:sp>
      <p:sp>
        <p:nvSpPr>
          <p:cNvPr id="3" name="Content Placeholder 2"/>
          <p:cNvSpPr>
            <a:spLocks noGrp="1"/>
          </p:cNvSpPr>
          <p:nvPr>
            <p:ph idx="1"/>
          </p:nvPr>
        </p:nvSpPr>
        <p:spPr/>
        <p:txBody>
          <a:bodyPr/>
          <a:lstStyle/>
          <a:p>
            <a:pPr>
              <a:lnSpc>
                <a:spcPct val="100000"/>
              </a:lnSpc>
            </a:pPr>
            <a:r>
              <a:rPr lang="en-US" dirty="0"/>
              <a:t>The Team is responsible for </a:t>
            </a:r>
            <a:r>
              <a:rPr lang="en-US" dirty="0">
                <a:solidFill>
                  <a:schemeClr val="accent5">
                    <a:lumMod val="20000"/>
                    <a:lumOff val="80000"/>
                  </a:schemeClr>
                </a:solidFill>
              </a:rPr>
              <a:t>delivering the </a:t>
            </a:r>
            <a:r>
              <a:rPr lang="en-US" dirty="0" smtClean="0">
                <a:solidFill>
                  <a:schemeClr val="accent5">
                    <a:lumMod val="20000"/>
                    <a:lumOff val="80000"/>
                  </a:schemeClr>
                </a:solidFill>
              </a:rPr>
              <a:t>product</a:t>
            </a:r>
          </a:p>
          <a:p>
            <a:pPr>
              <a:lnSpc>
                <a:spcPct val="100000"/>
              </a:lnSpc>
            </a:pPr>
            <a:r>
              <a:rPr lang="en-US" dirty="0"/>
              <a:t>T</a:t>
            </a:r>
            <a:r>
              <a:rPr lang="en-US" dirty="0" smtClean="0"/>
              <a:t>ypically </a:t>
            </a:r>
            <a:r>
              <a:rPr lang="en-US" dirty="0"/>
              <a:t>made up of </a:t>
            </a:r>
            <a:r>
              <a:rPr lang="en-US" dirty="0">
                <a:solidFill>
                  <a:schemeClr val="accent5">
                    <a:lumMod val="20000"/>
                    <a:lumOff val="80000"/>
                  </a:schemeClr>
                </a:solidFill>
              </a:rPr>
              <a:t>5–9 people </a:t>
            </a:r>
            <a:endParaRPr lang="en-US" dirty="0" smtClean="0">
              <a:solidFill>
                <a:schemeClr val="accent5">
                  <a:lumMod val="20000"/>
                  <a:lumOff val="80000"/>
                </a:schemeClr>
              </a:solidFill>
            </a:endParaRPr>
          </a:p>
          <a:p>
            <a:pPr lvl="1">
              <a:lnSpc>
                <a:spcPct val="100000"/>
              </a:lnSpc>
            </a:pPr>
            <a:r>
              <a:rPr lang="en-US" dirty="0" smtClean="0"/>
              <a:t>Team members have </a:t>
            </a:r>
            <a:r>
              <a:rPr lang="en-US" dirty="0" smtClean="0">
                <a:solidFill>
                  <a:schemeClr val="accent5">
                    <a:lumMod val="20000"/>
                    <a:lumOff val="80000"/>
                  </a:schemeClr>
                </a:solidFill>
              </a:rPr>
              <a:t>cross-functional </a:t>
            </a:r>
            <a:r>
              <a:rPr lang="en-US" dirty="0">
                <a:solidFill>
                  <a:schemeClr val="accent5">
                    <a:lumMod val="20000"/>
                    <a:lumOff val="80000"/>
                  </a:schemeClr>
                </a:solidFill>
              </a:rPr>
              <a:t>skills </a:t>
            </a:r>
            <a:endParaRPr lang="en-US" dirty="0" smtClean="0">
              <a:solidFill>
                <a:schemeClr val="accent5">
                  <a:lumMod val="20000"/>
                  <a:lumOff val="80000"/>
                </a:schemeClr>
              </a:solidFill>
            </a:endParaRPr>
          </a:p>
          <a:p>
            <a:pPr lvl="1">
              <a:lnSpc>
                <a:spcPct val="100000"/>
              </a:lnSpc>
            </a:pPr>
            <a:r>
              <a:rPr lang="en-US" dirty="0" smtClean="0"/>
              <a:t>The team does the </a:t>
            </a:r>
            <a:r>
              <a:rPr lang="en-US" dirty="0"/>
              <a:t>actual work </a:t>
            </a:r>
            <a:endParaRPr lang="en-US" dirty="0" smtClean="0"/>
          </a:p>
          <a:p>
            <a:pPr marL="865188" lvl="2" indent="-215900">
              <a:lnSpc>
                <a:spcPct val="100000"/>
              </a:lnSpc>
            </a:pPr>
            <a:r>
              <a:rPr lang="en-US" dirty="0"/>
              <a:t>A</a:t>
            </a:r>
            <a:r>
              <a:rPr lang="en-US" dirty="0" smtClean="0"/>
              <a:t>nalyze, </a:t>
            </a:r>
            <a:r>
              <a:rPr lang="en-US" dirty="0"/>
              <a:t>design, develop, </a:t>
            </a:r>
            <a:r>
              <a:rPr lang="en-US" dirty="0" smtClean="0"/>
              <a:t/>
            </a:r>
            <a:br>
              <a:rPr lang="en-US" dirty="0" smtClean="0"/>
            </a:br>
            <a:r>
              <a:rPr lang="en-US" dirty="0" smtClean="0"/>
              <a:t>test</a:t>
            </a:r>
            <a:r>
              <a:rPr lang="en-US" dirty="0"/>
              <a:t>, </a:t>
            </a:r>
            <a:r>
              <a:rPr lang="en-US" dirty="0" smtClean="0"/>
              <a:t>technical </a:t>
            </a:r>
            <a:r>
              <a:rPr lang="en-US" dirty="0"/>
              <a:t>communication, </a:t>
            </a:r>
            <a:r>
              <a:rPr lang="en-US" dirty="0" smtClean="0"/>
              <a:t/>
            </a:r>
            <a:br>
              <a:rPr lang="en-US" dirty="0" smtClean="0"/>
            </a:br>
            <a:r>
              <a:rPr lang="en-US" dirty="0" smtClean="0"/>
              <a:t>document</a:t>
            </a:r>
            <a:r>
              <a:rPr lang="en-US" dirty="0"/>
              <a:t>, etc</a:t>
            </a:r>
            <a:r>
              <a:rPr lang="en-US" dirty="0" smtClean="0"/>
              <a: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68</a:t>
            </a:fld>
            <a:endParaRPr lang="en-US" dirty="0"/>
          </a:p>
        </p:txBody>
      </p:sp>
      <p:pic>
        <p:nvPicPr>
          <p:cNvPr id="2560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6096000" y="4419600"/>
            <a:ext cx="2641826" cy="1752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248629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Team (2)</a:t>
            </a:r>
            <a:endParaRPr lang="en-US" dirty="0"/>
          </a:p>
        </p:txBody>
      </p:sp>
      <p:sp>
        <p:nvSpPr>
          <p:cNvPr id="3" name="Content Placeholder 2"/>
          <p:cNvSpPr>
            <a:spLocks noGrp="1"/>
          </p:cNvSpPr>
          <p:nvPr>
            <p:ph idx="1"/>
          </p:nvPr>
        </p:nvSpPr>
        <p:spPr/>
        <p:txBody>
          <a:bodyPr/>
          <a:lstStyle/>
          <a:p>
            <a:pPr>
              <a:lnSpc>
                <a:spcPct val="100000"/>
              </a:lnSpc>
            </a:pPr>
            <a:r>
              <a:rPr lang="en-US" dirty="0"/>
              <a:t>Membership should change only between </a:t>
            </a:r>
            <a:r>
              <a:rPr lang="en-US" dirty="0" smtClean="0"/>
              <a:t>sprints</a:t>
            </a:r>
          </a:p>
          <a:p>
            <a:pPr>
              <a:lnSpc>
                <a:spcPct val="100000"/>
              </a:lnSpc>
            </a:pPr>
            <a:r>
              <a:rPr lang="en-US" dirty="0" smtClean="0"/>
              <a:t>It </a:t>
            </a:r>
            <a:r>
              <a:rPr lang="en-US" dirty="0"/>
              <a:t>is recommended that the Team be </a:t>
            </a:r>
            <a:r>
              <a:rPr lang="en-US" dirty="0">
                <a:solidFill>
                  <a:schemeClr val="accent5">
                    <a:lumMod val="20000"/>
                    <a:lumOff val="80000"/>
                  </a:schemeClr>
                </a:solidFill>
              </a:rPr>
              <a:t>self-organizing</a:t>
            </a:r>
            <a:r>
              <a:rPr lang="en-US" dirty="0"/>
              <a:t> and </a:t>
            </a:r>
            <a:r>
              <a:rPr lang="en-US" dirty="0" smtClean="0">
                <a:solidFill>
                  <a:schemeClr val="accent5">
                    <a:lumMod val="20000"/>
                    <a:lumOff val="80000"/>
                  </a:schemeClr>
                </a:solidFill>
              </a:rPr>
              <a:t>self-led</a:t>
            </a:r>
          </a:p>
          <a:p>
            <a:pPr lvl="1">
              <a:lnSpc>
                <a:spcPct val="100000"/>
              </a:lnSpc>
            </a:pPr>
            <a:r>
              <a:rPr lang="en-US" dirty="0" smtClean="0"/>
              <a:t>Although </a:t>
            </a:r>
            <a:r>
              <a:rPr lang="en-US" dirty="0"/>
              <a:t>often </a:t>
            </a:r>
            <a:r>
              <a:rPr lang="en-US" dirty="0" smtClean="0"/>
              <a:t>works </a:t>
            </a:r>
            <a:r>
              <a:rPr lang="en-US" dirty="0"/>
              <a:t>with </a:t>
            </a:r>
            <a:r>
              <a:rPr lang="en-US" dirty="0" smtClean="0"/>
              <a:t/>
            </a:r>
            <a:br>
              <a:rPr lang="en-US" dirty="0" smtClean="0"/>
            </a:br>
            <a:r>
              <a:rPr lang="en-US" dirty="0" smtClean="0"/>
              <a:t>some </a:t>
            </a:r>
            <a:r>
              <a:rPr lang="en-US" dirty="0"/>
              <a:t>form of project or team </a:t>
            </a:r>
            <a:r>
              <a:rPr lang="en-US" dirty="0" smtClean="0"/>
              <a:t/>
            </a:r>
            <a:br>
              <a:rPr lang="en-US" dirty="0" smtClean="0"/>
            </a:br>
            <a:r>
              <a:rPr lang="en-US" dirty="0" smtClean="0">
                <a:solidFill>
                  <a:schemeClr val="accent5">
                    <a:lumMod val="20000"/>
                    <a:lumOff val="80000"/>
                  </a:schemeClr>
                </a:solidFill>
              </a:rPr>
              <a:t>management</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69</a:t>
            </a:fld>
            <a:endParaRPr lang="en-US" dirty="0"/>
          </a:p>
        </p:txBody>
      </p:sp>
      <p:pic>
        <p:nvPicPr>
          <p:cNvPr id="2457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19800" y="3200400"/>
            <a:ext cx="2529772" cy="3124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5233119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5865" name="AutoShape 9"/>
          <p:cNvCxnSpPr>
            <a:cxnSpLocks noChangeShapeType="1"/>
          </p:cNvCxnSpPr>
          <p:nvPr/>
        </p:nvCxnSpPr>
        <p:spPr bwMode="auto">
          <a:xfrm>
            <a:off x="2471709" y="2538413"/>
            <a:ext cx="574466" cy="542021"/>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6" name="AutoShape 10"/>
          <p:cNvCxnSpPr>
            <a:cxnSpLocks noChangeShapeType="1"/>
          </p:cNvCxnSpPr>
          <p:nvPr/>
        </p:nvCxnSpPr>
        <p:spPr bwMode="auto">
          <a:xfrm>
            <a:off x="3596165" y="3403600"/>
            <a:ext cx="853579"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7" name="AutoShape 11"/>
          <p:cNvCxnSpPr>
            <a:cxnSpLocks noChangeShapeType="1"/>
          </p:cNvCxnSpPr>
          <p:nvPr/>
        </p:nvCxnSpPr>
        <p:spPr bwMode="auto">
          <a:xfrm>
            <a:off x="5349094" y="4267200"/>
            <a:ext cx="604446" cy="540434"/>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cxnSp>
        <p:nvCxnSpPr>
          <p:cNvPr id="505868" name="AutoShape 12"/>
          <p:cNvCxnSpPr>
            <a:cxnSpLocks noChangeShapeType="1"/>
          </p:cNvCxnSpPr>
          <p:nvPr/>
        </p:nvCxnSpPr>
        <p:spPr bwMode="auto">
          <a:xfrm>
            <a:off x="6618594" y="5130800"/>
            <a:ext cx="790058" cy="542022"/>
          </a:xfrm>
          <a:prstGeom prst="curvedConnector2">
            <a:avLst/>
          </a:prstGeom>
          <a:noFill/>
          <a:ln w="38100">
            <a:solidFill>
              <a:schemeClr val="accent5">
                <a:lumMod val="20000"/>
                <a:lumOff val="80000"/>
              </a:schemeClr>
            </a:solidFill>
            <a:round/>
            <a:headEnd/>
            <a:tailEnd type="stealth" w="lg" len="lg"/>
          </a:ln>
          <a:effectLst>
            <a:outerShdw blurRad="50800" dist="38100" dir="2700000" algn="tl" rotWithShape="0">
              <a:schemeClr val="bg1">
                <a:lumMod val="95000"/>
                <a:lumOff val="5000"/>
                <a:alpha val="40000"/>
              </a:schemeClr>
            </a:outerShdw>
          </a:effectLst>
        </p:spPr>
      </p:cxnSp>
      <p:sp>
        <p:nvSpPr>
          <p:cNvPr id="505858" name="Rectangle 2"/>
          <p:cNvSpPr>
            <a:spLocks noGrp="1" noChangeArrowheads="1"/>
          </p:cNvSpPr>
          <p:nvPr>
            <p:ph type="title"/>
          </p:nvPr>
        </p:nvSpPr>
        <p:spPr/>
        <p:txBody>
          <a:bodyPr/>
          <a:lstStyle/>
          <a:p>
            <a:r>
              <a:rPr lang="en-US" dirty="0"/>
              <a:t>The Waterfall Process</a:t>
            </a:r>
          </a:p>
        </p:txBody>
      </p:sp>
      <p:sp>
        <p:nvSpPr>
          <p:cNvPr id="505860" name="Rectangle 4"/>
          <p:cNvSpPr>
            <a:spLocks noChangeArrowheads="1"/>
          </p:cNvSpPr>
          <p:nvPr/>
        </p:nvSpPr>
        <p:spPr bwMode="auto">
          <a:xfrm>
            <a:off x="755650" y="2215247"/>
            <a:ext cx="1704313"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lnSpc>
                <a:spcPct val="100000"/>
              </a:lnSpc>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Requirements</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1" name="Rectangle 5"/>
          <p:cNvSpPr>
            <a:spLocks noChangeArrowheads="1"/>
          </p:cNvSpPr>
          <p:nvPr/>
        </p:nvSpPr>
        <p:spPr bwMode="auto">
          <a:xfrm>
            <a:off x="2484438" y="3080434"/>
            <a:ext cx="1099981"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Software</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Design</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2" name="Rectangle 6"/>
          <p:cNvSpPr>
            <a:spLocks noChangeArrowheads="1"/>
          </p:cNvSpPr>
          <p:nvPr/>
        </p:nvSpPr>
        <p:spPr bwMode="auto">
          <a:xfrm>
            <a:off x="3536950" y="3944034"/>
            <a:ext cx="1802096"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Implementation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(Coding)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3" name="Rectangle 7"/>
          <p:cNvSpPr>
            <a:spLocks noChangeArrowheads="1"/>
          </p:cNvSpPr>
          <p:nvPr/>
        </p:nvSpPr>
        <p:spPr bwMode="auto">
          <a:xfrm>
            <a:off x="5278438" y="4807634"/>
            <a:ext cx="1330108"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Verification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(Testing)</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64" name="Rectangle 8"/>
          <p:cNvSpPr>
            <a:spLocks noChangeArrowheads="1"/>
          </p:cNvSpPr>
          <p:nvPr/>
        </p:nvSpPr>
        <p:spPr bwMode="auto">
          <a:xfrm>
            <a:off x="6588125" y="5672822"/>
            <a:ext cx="1620957" cy="646331"/>
          </a:xfrm>
          <a:prstGeom prst="rect">
            <a:avLst/>
          </a:prstGeom>
          <a:solidFill>
            <a:schemeClr val="accent5">
              <a:lumMod val="40000"/>
              <a:lumOff val="60000"/>
              <a:alpha val="25000"/>
            </a:schemeClr>
          </a:solidFill>
          <a:ln w="12700">
            <a:solidFill>
              <a:schemeClr val="accent5">
                <a:lumMod val="60000"/>
                <a:lumOff val="40000"/>
              </a:schemeClr>
            </a:solidFill>
          </a:ln>
          <a:effectLst>
            <a:outerShdw blurRad="50800" dist="38100" dir="2700000" algn="tl" rotWithShape="0">
              <a:schemeClr val="bg1">
                <a:lumMod val="95000"/>
                <a:lumOff val="5000"/>
                <a:alpha val="40000"/>
              </a:schemeClr>
            </a:outerShdw>
          </a:effectLst>
        </p:spPr>
        <p:txBody>
          <a:bodyPr wrap="square">
            <a:spAutoFit/>
          </a:bodyPr>
          <a:lstStyle/>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Operation</a:t>
            </a:r>
          </a:p>
          <a:p>
            <a:pPr eaLnBrk="0" hangingPunct="0">
              <a:spcBef>
                <a:spcPts val="0"/>
              </a:spcBef>
              <a:buClr>
                <a:schemeClr val="accent5">
                  <a:lumMod val="40000"/>
                  <a:lumOff val="60000"/>
                </a:schemeClr>
              </a:buClr>
              <a:buSzPct val="70000"/>
            </a:pPr>
            <a:r>
              <a:rPr lang="en-US" sz="1800" b="1" noProof="1" smtClean="0">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rPr>
              <a:t>(Maintenance)</a:t>
            </a:r>
            <a:endParaRPr lang="en-US" sz="1800" b="1" noProof="1">
              <a:solidFill>
                <a:schemeClr val="tx1">
                  <a:lumMod val="40000"/>
                  <a:lumOff val="60000"/>
                </a:schemeClr>
              </a:solidFill>
              <a:effectLst>
                <a:outerShdw blurRad="38100" dist="38100" dir="2700000" algn="tl">
                  <a:srgbClr val="000000">
                    <a:alpha val="43137"/>
                  </a:srgbClr>
                </a:outerShdw>
              </a:effectLst>
              <a:latin typeface="+mn-lt"/>
              <a:cs typeface="Consolas" pitchFamily="49" charset="0"/>
            </a:endParaRPr>
          </a:p>
        </p:txBody>
      </p:sp>
      <p:sp>
        <p:nvSpPr>
          <p:cNvPr id="505859" name="Rectangle 3"/>
          <p:cNvSpPr>
            <a:spLocks noGrp="1" noChangeArrowheads="1"/>
          </p:cNvSpPr>
          <p:nvPr>
            <p:ph type="body" idx="1"/>
          </p:nvPr>
        </p:nvSpPr>
        <p:spPr>
          <a:xfrm>
            <a:off x="446088" y="1268413"/>
            <a:ext cx="8199437" cy="612775"/>
          </a:xfrm>
        </p:spPr>
        <p:txBody>
          <a:bodyPr/>
          <a:lstStyle/>
          <a:p>
            <a:r>
              <a:rPr lang="en-US" dirty="0"/>
              <a:t>The waterfall development </a:t>
            </a:r>
            <a:r>
              <a:rPr lang="en-US" dirty="0" smtClean="0"/>
              <a:t>process</a:t>
            </a:r>
            <a:endParaRPr lang="en-US" dirty="0"/>
          </a:p>
        </p:txBody>
      </p:sp>
      <p:pic>
        <p:nvPicPr>
          <p:cNvPr id="17" name="Picture 3" descr="Waterfall-1"/>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391400" y="1524000"/>
            <a:ext cx="1218748" cy="1676400"/>
          </a:xfrm>
          <a:prstGeom prst="rect">
            <a:avLst/>
          </a:prstGeom>
          <a:noFill/>
          <a:ln>
            <a:noFill/>
          </a:ln>
          <a:effectLst>
            <a:glow rad="101600">
              <a:schemeClr val="tx1">
                <a:alpha val="40000"/>
              </a:schemeClr>
            </a:glow>
            <a:outerShdw dist="35921" dir="2700000" algn="ctr" rotWithShape="0">
              <a:schemeClr val="bg2"/>
            </a:outerShdw>
          </a:effectLst>
        </p:spPr>
      </p:pic>
      <p:pic>
        <p:nvPicPr>
          <p:cNvPr id="18" name="Picture 5" descr="Waterfall-3"/>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54683" y="4648200"/>
            <a:ext cx="1226517" cy="1684337"/>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80898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a:t>
            </a:r>
            <a:endParaRPr lang="en-US" dirty="0"/>
          </a:p>
        </p:txBody>
      </p:sp>
      <p:sp>
        <p:nvSpPr>
          <p:cNvPr id="3" name="Content Placeholder 2"/>
          <p:cNvSpPr>
            <a:spLocks noGrp="1"/>
          </p:cNvSpPr>
          <p:nvPr>
            <p:ph idx="1"/>
          </p:nvPr>
        </p:nvSpPr>
        <p:spPr/>
        <p:txBody>
          <a:bodyPr/>
          <a:lstStyle/>
          <a:p>
            <a:pPr>
              <a:lnSpc>
                <a:spcPct val="100000"/>
              </a:lnSpc>
            </a:pPr>
            <a:r>
              <a:rPr lang="en-US" dirty="0"/>
              <a:t>The Product Owner represents the </a:t>
            </a:r>
            <a:r>
              <a:rPr lang="en-US" dirty="0">
                <a:solidFill>
                  <a:schemeClr val="accent5">
                    <a:lumMod val="20000"/>
                    <a:lumOff val="80000"/>
                  </a:schemeClr>
                </a:solidFill>
              </a:rPr>
              <a:t>voice of the customer </a:t>
            </a:r>
            <a:endParaRPr lang="en-US" dirty="0" smtClean="0">
              <a:solidFill>
                <a:schemeClr val="accent5">
                  <a:lumMod val="20000"/>
                  <a:lumOff val="80000"/>
                </a:schemeClr>
              </a:solidFill>
            </a:endParaRPr>
          </a:p>
          <a:p>
            <a:pPr lvl="1">
              <a:lnSpc>
                <a:spcPct val="100000"/>
              </a:lnSpc>
            </a:pPr>
            <a:r>
              <a:rPr lang="en-US" dirty="0" smtClean="0"/>
              <a:t>He is </a:t>
            </a:r>
            <a:r>
              <a:rPr lang="en-US" dirty="0"/>
              <a:t>accountable for ensuring that the Team delivers value to the </a:t>
            </a:r>
            <a:r>
              <a:rPr lang="en-US" dirty="0" smtClean="0"/>
              <a:t>business</a:t>
            </a:r>
          </a:p>
          <a:p>
            <a:pPr>
              <a:lnSpc>
                <a:spcPct val="100000"/>
              </a:lnSpc>
            </a:pPr>
            <a:r>
              <a:rPr lang="en-US" dirty="0"/>
              <a:t>W</a:t>
            </a:r>
            <a:r>
              <a:rPr lang="en-US" dirty="0" smtClean="0"/>
              <a:t>rites </a:t>
            </a:r>
            <a:r>
              <a:rPr lang="en-US" dirty="0">
                <a:solidFill>
                  <a:schemeClr val="accent5">
                    <a:lumMod val="20000"/>
                    <a:lumOff val="80000"/>
                  </a:schemeClr>
                </a:solidFill>
              </a:rPr>
              <a:t>customer-centric items </a:t>
            </a:r>
            <a:r>
              <a:rPr lang="en-US" dirty="0"/>
              <a:t>(typically </a:t>
            </a:r>
            <a:r>
              <a:rPr lang="en-US" dirty="0">
                <a:solidFill>
                  <a:schemeClr val="accent5">
                    <a:lumMod val="20000"/>
                    <a:lumOff val="80000"/>
                  </a:schemeClr>
                </a:solidFill>
              </a:rPr>
              <a:t>user </a:t>
            </a:r>
            <a:r>
              <a:rPr lang="en-US" dirty="0" smtClean="0">
                <a:solidFill>
                  <a:schemeClr val="accent5">
                    <a:lumMod val="20000"/>
                    <a:lumOff val="80000"/>
                  </a:schemeClr>
                </a:solidFill>
              </a:rPr>
              <a:t>stories</a:t>
            </a:r>
            <a:r>
              <a:rPr lang="en-US" dirty="0" smtClean="0"/>
              <a:t>)</a:t>
            </a:r>
          </a:p>
          <a:p>
            <a:pPr lvl="1">
              <a:lnSpc>
                <a:spcPct val="100000"/>
              </a:lnSpc>
            </a:pPr>
            <a:r>
              <a:rPr lang="en-US" dirty="0"/>
              <a:t>P</a:t>
            </a:r>
            <a:r>
              <a:rPr lang="en-US" dirty="0" smtClean="0"/>
              <a:t>rioritizes </a:t>
            </a:r>
            <a:r>
              <a:rPr lang="en-US" dirty="0"/>
              <a:t>them, and adds them </a:t>
            </a:r>
            <a:r>
              <a:rPr lang="en-US" dirty="0" smtClean="0"/>
              <a:t/>
            </a:r>
            <a:br>
              <a:rPr lang="en-US" dirty="0" smtClean="0"/>
            </a:br>
            <a:r>
              <a:rPr lang="en-US" dirty="0" smtClean="0"/>
              <a:t>to </a:t>
            </a:r>
            <a:r>
              <a:rPr lang="en-US" dirty="0"/>
              <a:t>the product </a:t>
            </a:r>
            <a:r>
              <a:rPr lang="en-US" dirty="0" smtClean="0"/>
              <a:t>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70</a:t>
            </a:fld>
            <a:endParaRPr lang="en-US" dirty="0"/>
          </a:p>
        </p:txBody>
      </p:sp>
      <p:pic>
        <p:nvPicPr>
          <p:cNvPr id="26628"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476999" y="4114800"/>
            <a:ext cx="2075362" cy="23622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12365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Product Owner (2)</a:t>
            </a:r>
            <a:endParaRPr lang="en-US" dirty="0"/>
          </a:p>
        </p:txBody>
      </p:sp>
      <p:sp>
        <p:nvSpPr>
          <p:cNvPr id="3" name="Content Placeholder 2"/>
          <p:cNvSpPr>
            <a:spLocks noGrp="1"/>
          </p:cNvSpPr>
          <p:nvPr>
            <p:ph idx="1"/>
          </p:nvPr>
        </p:nvSpPr>
        <p:spPr/>
        <p:txBody>
          <a:bodyPr/>
          <a:lstStyle/>
          <a:p>
            <a:pPr>
              <a:lnSpc>
                <a:spcPct val="100000"/>
              </a:lnSpc>
            </a:pPr>
            <a:r>
              <a:rPr lang="en-US" dirty="0" smtClean="0"/>
              <a:t>Accepts </a:t>
            </a:r>
            <a:r>
              <a:rPr lang="en-US" dirty="0"/>
              <a:t>or </a:t>
            </a:r>
            <a:r>
              <a:rPr lang="en-US" dirty="0" smtClean="0"/>
              <a:t>rejects </a:t>
            </a:r>
            <a:r>
              <a:rPr lang="en-US" dirty="0"/>
              <a:t>work </a:t>
            </a:r>
            <a:r>
              <a:rPr lang="en-US" dirty="0" smtClean="0"/>
              <a:t>results</a:t>
            </a:r>
          </a:p>
          <a:p>
            <a:pPr>
              <a:lnSpc>
                <a:spcPct val="100000"/>
              </a:lnSpc>
            </a:pPr>
            <a:r>
              <a:rPr lang="en-US" dirty="0" smtClean="0"/>
              <a:t>Scrum </a:t>
            </a:r>
            <a:r>
              <a:rPr lang="en-US" dirty="0"/>
              <a:t>teams should have </a:t>
            </a:r>
            <a:r>
              <a:rPr lang="en-US" dirty="0">
                <a:solidFill>
                  <a:schemeClr val="accent5">
                    <a:lumMod val="20000"/>
                    <a:lumOff val="80000"/>
                  </a:schemeClr>
                </a:solidFill>
              </a:rPr>
              <a:t>one</a:t>
            </a:r>
            <a:r>
              <a:rPr lang="en-US" dirty="0"/>
              <a:t> Product </a:t>
            </a:r>
            <a:r>
              <a:rPr lang="en-US" dirty="0" smtClean="0"/>
              <a:t>Owner</a:t>
            </a:r>
          </a:p>
          <a:p>
            <a:pPr lvl="1">
              <a:lnSpc>
                <a:spcPct val="100000"/>
              </a:lnSpc>
            </a:pPr>
            <a:r>
              <a:rPr lang="en-US" dirty="0" smtClean="0"/>
              <a:t>The product owner also can </a:t>
            </a:r>
            <a:r>
              <a:rPr lang="en-US" dirty="0"/>
              <a:t>be a </a:t>
            </a:r>
            <a:r>
              <a:rPr lang="en-US" dirty="0">
                <a:solidFill>
                  <a:schemeClr val="accent5">
                    <a:lumMod val="20000"/>
                    <a:lumOff val="80000"/>
                  </a:schemeClr>
                </a:solidFill>
              </a:rPr>
              <a:t>member</a:t>
            </a:r>
            <a:r>
              <a:rPr lang="en-US" dirty="0"/>
              <a:t> of the Development </a:t>
            </a:r>
            <a:r>
              <a:rPr lang="en-US" dirty="0" smtClean="0"/>
              <a:t>Team</a:t>
            </a:r>
          </a:p>
          <a:p>
            <a:pPr lvl="1">
              <a:lnSpc>
                <a:spcPct val="100000"/>
              </a:lnSpc>
            </a:pPr>
            <a:r>
              <a:rPr lang="en-US" dirty="0"/>
              <a:t>I</a:t>
            </a:r>
            <a:r>
              <a:rPr lang="en-US" dirty="0" smtClean="0"/>
              <a:t>t </a:t>
            </a:r>
            <a:r>
              <a:rPr lang="en-US" dirty="0"/>
              <a:t>is </a:t>
            </a:r>
            <a:r>
              <a:rPr lang="en-US" dirty="0" smtClean="0"/>
              <a:t>not recommended this role to be </a:t>
            </a:r>
            <a:r>
              <a:rPr lang="en-US" dirty="0"/>
              <a:t>combined with that of </a:t>
            </a:r>
            <a:r>
              <a:rPr lang="en-US" dirty="0" smtClean="0">
                <a:solidFill>
                  <a:schemeClr val="accent5">
                    <a:lumMod val="20000"/>
                    <a:lumOff val="80000"/>
                  </a:schemeClr>
                </a:solidFill>
              </a:rPr>
              <a:t>Scrum Master</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71</a:t>
            </a:fld>
            <a:endParaRPr lang="en-US" dirty="0"/>
          </a:p>
        </p:txBody>
      </p:sp>
      <p:pic>
        <p:nvPicPr>
          <p:cNvPr id="27656" name="Picture 8"/>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5410199" y="4045470"/>
            <a:ext cx="2895601" cy="281253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276550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a:t>
            </a:r>
            <a:endParaRPr lang="en-US" dirty="0"/>
          </a:p>
        </p:txBody>
      </p:sp>
      <p:sp>
        <p:nvSpPr>
          <p:cNvPr id="3" name="Content Placeholder 2"/>
          <p:cNvSpPr>
            <a:spLocks noGrp="1"/>
          </p:cNvSpPr>
          <p:nvPr>
            <p:ph idx="1"/>
          </p:nvPr>
        </p:nvSpPr>
        <p:spPr/>
        <p:txBody>
          <a:bodyPr/>
          <a:lstStyle/>
          <a:p>
            <a:pPr>
              <a:lnSpc>
                <a:spcPct val="100000"/>
              </a:lnSpc>
            </a:pPr>
            <a:r>
              <a:rPr lang="en-US" dirty="0"/>
              <a:t>Stakeholders (customers, vendors)</a:t>
            </a:r>
          </a:p>
          <a:p>
            <a:pPr lvl="1">
              <a:lnSpc>
                <a:spcPct val="100000"/>
              </a:lnSpc>
            </a:pPr>
            <a:r>
              <a:rPr lang="en-US" dirty="0"/>
              <a:t>T</a:t>
            </a:r>
            <a:r>
              <a:rPr lang="en-US" dirty="0" smtClean="0"/>
              <a:t>he </a:t>
            </a:r>
            <a:r>
              <a:rPr lang="en-US" dirty="0"/>
              <a:t>people who </a:t>
            </a:r>
            <a:r>
              <a:rPr lang="en-US" dirty="0">
                <a:solidFill>
                  <a:schemeClr val="accent5">
                    <a:lumMod val="20000"/>
                    <a:lumOff val="80000"/>
                  </a:schemeClr>
                </a:solidFill>
              </a:rPr>
              <a:t>enable the </a:t>
            </a:r>
            <a:r>
              <a:rPr lang="en-US" dirty="0" smtClean="0">
                <a:solidFill>
                  <a:schemeClr val="accent5">
                    <a:lumMod val="20000"/>
                    <a:lumOff val="80000"/>
                  </a:schemeClr>
                </a:solidFill>
              </a:rPr>
              <a:t>project</a:t>
            </a:r>
          </a:p>
          <a:p>
            <a:pPr lvl="1">
              <a:lnSpc>
                <a:spcPct val="100000"/>
              </a:lnSpc>
            </a:pPr>
            <a:r>
              <a:rPr lang="en-US" dirty="0"/>
              <a:t>F</a:t>
            </a:r>
            <a:r>
              <a:rPr lang="en-US" dirty="0" smtClean="0"/>
              <a:t>or them the </a:t>
            </a:r>
            <a:r>
              <a:rPr lang="en-US" dirty="0"/>
              <a:t>project will produce the agreed-upon </a:t>
            </a:r>
            <a:r>
              <a:rPr lang="en-US" dirty="0" smtClean="0">
                <a:solidFill>
                  <a:schemeClr val="accent5">
                    <a:lumMod val="20000"/>
                    <a:lumOff val="80000"/>
                  </a:schemeClr>
                </a:solidFill>
              </a:rPr>
              <a:t>benefits</a:t>
            </a:r>
            <a:r>
              <a:rPr lang="en-US" dirty="0" smtClean="0"/>
              <a:t>, </a:t>
            </a:r>
            <a:r>
              <a:rPr lang="en-US" dirty="0"/>
              <a:t>which justify its </a:t>
            </a:r>
            <a:r>
              <a:rPr lang="en-US" dirty="0" smtClean="0"/>
              <a:t>production</a:t>
            </a:r>
          </a:p>
          <a:p>
            <a:pPr lvl="1">
              <a:lnSpc>
                <a:spcPct val="100000"/>
              </a:lnSpc>
            </a:pPr>
            <a:r>
              <a:rPr lang="en-US" dirty="0"/>
              <a:t>D</a:t>
            </a:r>
            <a:r>
              <a:rPr lang="en-US" dirty="0" smtClean="0"/>
              <a:t>irectly </a:t>
            </a:r>
            <a:r>
              <a:rPr lang="en-US" dirty="0"/>
              <a:t>involved </a:t>
            </a:r>
            <a:r>
              <a:rPr lang="en-US" dirty="0" smtClean="0"/>
              <a:t>only in </a:t>
            </a:r>
            <a:r>
              <a:rPr lang="en-US" dirty="0"/>
              <a:t>the process during the sprint </a:t>
            </a:r>
            <a:r>
              <a:rPr lang="en-US" dirty="0" smtClean="0"/>
              <a:t>reviews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72</a:t>
            </a:fld>
            <a:endParaRPr lang="en-US" dirty="0"/>
          </a:p>
        </p:txBody>
      </p:sp>
      <p:pic>
        <p:nvPicPr>
          <p:cNvPr id="34818"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10200" y="4114800"/>
            <a:ext cx="2133600" cy="2445106"/>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37241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Scrum Ancillary </a:t>
            </a:r>
            <a:r>
              <a:rPr lang="en-US" dirty="0" smtClean="0"/>
              <a:t>Roles (2)  </a:t>
            </a:r>
            <a:endParaRPr lang="en-US" dirty="0"/>
          </a:p>
        </p:txBody>
      </p:sp>
      <p:sp>
        <p:nvSpPr>
          <p:cNvPr id="3" name="Content Placeholder 2"/>
          <p:cNvSpPr>
            <a:spLocks noGrp="1"/>
          </p:cNvSpPr>
          <p:nvPr>
            <p:ph idx="1"/>
          </p:nvPr>
        </p:nvSpPr>
        <p:spPr/>
        <p:txBody>
          <a:bodyPr/>
          <a:lstStyle/>
          <a:p>
            <a:pPr>
              <a:lnSpc>
                <a:spcPct val="100000"/>
              </a:lnSpc>
            </a:pPr>
            <a:r>
              <a:rPr lang="en-US" dirty="0" smtClean="0"/>
              <a:t>Managers </a:t>
            </a:r>
            <a:r>
              <a:rPr lang="en-US" dirty="0"/>
              <a:t>(including Project Managers)</a:t>
            </a:r>
          </a:p>
          <a:p>
            <a:pPr lvl="1">
              <a:lnSpc>
                <a:spcPct val="100000"/>
              </a:lnSpc>
            </a:pPr>
            <a:r>
              <a:rPr lang="en-US" sz="2800" dirty="0"/>
              <a:t>People who will set up the environment for product </a:t>
            </a:r>
            <a:r>
              <a:rPr lang="en-US" sz="2800" dirty="0" smtClean="0"/>
              <a:t>development</a:t>
            </a:r>
          </a:p>
          <a:p>
            <a:pPr lvl="1"/>
            <a:r>
              <a:rPr lang="en-US" sz="2800" dirty="0"/>
              <a:t>Responsible for keeping the product vision clear</a:t>
            </a:r>
          </a:p>
          <a:p>
            <a:pPr lvl="1"/>
            <a:r>
              <a:rPr lang="en-US" sz="2800" dirty="0"/>
              <a:t>Help for day-to-day problems resolving (out of Team scope)</a:t>
            </a:r>
          </a:p>
          <a:p>
            <a:pPr lvl="1"/>
            <a:r>
              <a:rPr lang="en-US" sz="2800" dirty="0"/>
              <a:t>Provide tools instead of solutions</a:t>
            </a:r>
          </a:p>
          <a:p>
            <a:pPr lvl="1"/>
            <a:r>
              <a:rPr lang="en-US" sz="2800" dirty="0"/>
              <a:t>Often the Scrum Master and the Manager are one and same </a:t>
            </a:r>
            <a:r>
              <a:rPr lang="en-US" sz="2800" dirty="0" smtClean="0"/>
              <a:t>person</a:t>
            </a:r>
            <a:endParaRPr lang="en-US" sz="2800"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73</a:t>
            </a:fld>
            <a:endParaRPr lang="en-US" dirty="0"/>
          </a:p>
        </p:txBody>
      </p:sp>
      <p:pic>
        <p:nvPicPr>
          <p:cNvPr id="3379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5619749"/>
            <a:ext cx="2514600" cy="1019175"/>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19348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Scrum Process Framework</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74</a:t>
            </a:fld>
            <a:endParaRPr lang="en-US" dirty="0"/>
          </a:p>
        </p:txBody>
      </p:sp>
      <p:pic>
        <p:nvPicPr>
          <p:cNvPr id="1026" name="Picture 2" descr="http://upload.wikimedia.org/wikipedia/commons/d/d1/ScrumLargeLabelled.png"/>
          <p:cNvPicPr>
            <a:picLocks noChangeAspect="1" noChangeArrowheads="1"/>
          </p:cNvPicPr>
          <p:nvPr/>
        </p:nvPicPr>
        <p:blipFill>
          <a:blip r:embed="rId2" cstate="screen">
            <a:lum contrast="10000"/>
            <a:extLst>
              <a:ext uri="{28A0092B-C50C-407E-A947-70E740481C1C}">
                <a14:useLocalDpi xmlns:a14="http://schemas.microsoft.com/office/drawing/2010/main"/>
              </a:ext>
            </a:extLst>
          </a:blip>
          <a:srcRect l="-1001" t="-6469" r="-1126" b="-5660"/>
          <a:stretch>
            <a:fillRect/>
          </a:stretch>
        </p:blipFill>
        <p:spPr bwMode="auto">
          <a:xfrm>
            <a:off x="609600" y="1371600"/>
            <a:ext cx="7924800" cy="4876800"/>
          </a:xfrm>
          <a:prstGeom prst="roundRect">
            <a:avLst>
              <a:gd name="adj" fmla="val 3480"/>
            </a:avLst>
          </a:prstGeom>
          <a:solidFill>
            <a:schemeClr val="accent5">
              <a:lumMod val="20000"/>
              <a:lumOff val="80000"/>
            </a:schemeClr>
          </a:solidFill>
        </p:spPr>
      </p:pic>
    </p:spTree>
    <p:extLst>
      <p:ext uri="{BB962C8B-B14F-4D97-AF65-F5344CB8AC3E}">
        <p14:creationId xmlns:p14="http://schemas.microsoft.com/office/powerpoint/2010/main" val="1004300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Terminology</a:t>
            </a:r>
            <a:endParaRPr lang="en-US" dirty="0"/>
          </a:p>
        </p:txBody>
      </p:sp>
      <p:sp>
        <p:nvSpPr>
          <p:cNvPr id="3" name="Content Placeholder 2"/>
          <p:cNvSpPr>
            <a:spLocks noGrp="1"/>
          </p:cNvSpPr>
          <p:nvPr>
            <p:ph idx="1"/>
          </p:nvPr>
        </p:nvSpPr>
        <p:spPr>
          <a:xfrm>
            <a:off x="228600" y="990600"/>
            <a:ext cx="8686800" cy="5410200"/>
          </a:xfrm>
        </p:spPr>
        <p:txBody>
          <a:bodyPr/>
          <a:lstStyle/>
          <a:p>
            <a:pPr>
              <a:lnSpc>
                <a:spcPct val="100000"/>
              </a:lnSpc>
            </a:pPr>
            <a:r>
              <a:rPr lang="en-US" dirty="0" smtClean="0">
                <a:solidFill>
                  <a:schemeClr val="accent5">
                    <a:lumMod val="20000"/>
                    <a:lumOff val="80000"/>
                  </a:schemeClr>
                </a:solidFill>
              </a:rPr>
              <a:t>Sprint/Iteration</a:t>
            </a:r>
          </a:p>
          <a:p>
            <a:pPr marL="577850" lvl="1" indent="-220663">
              <a:lnSpc>
                <a:spcPct val="100000"/>
              </a:lnSpc>
            </a:pPr>
            <a:r>
              <a:rPr lang="en-US" dirty="0" smtClean="0"/>
              <a:t>An iteration in the						 Scrum development</a:t>
            </a:r>
          </a:p>
          <a:p>
            <a:pPr marL="577850" lvl="1" indent="-220663">
              <a:lnSpc>
                <a:spcPct val="100000"/>
              </a:lnSpc>
            </a:pPr>
            <a:r>
              <a:rPr lang="en-US" dirty="0" smtClean="0"/>
              <a:t>Usually two to four weeks</a:t>
            </a:r>
          </a:p>
          <a:p>
            <a:pPr>
              <a:lnSpc>
                <a:spcPct val="100000"/>
              </a:lnSpc>
            </a:pPr>
            <a:r>
              <a:rPr lang="en-US" dirty="0" smtClean="0">
                <a:solidFill>
                  <a:schemeClr val="accent5">
                    <a:lumMod val="20000"/>
                    <a:lumOff val="80000"/>
                  </a:schemeClr>
                </a:solidFill>
              </a:rPr>
              <a:t>Backlog</a:t>
            </a:r>
          </a:p>
          <a:p>
            <a:pPr marL="577850" lvl="1" indent="-220663">
              <a:lnSpc>
                <a:spcPct val="100000"/>
              </a:lnSpc>
              <a:tabLst>
                <a:tab pos="511175" algn="l"/>
              </a:tabLst>
            </a:pPr>
            <a:r>
              <a:rPr lang="en-US" dirty="0" smtClean="0"/>
              <a:t>All features that have to be developed represented in User Story format</a:t>
            </a:r>
          </a:p>
          <a:p>
            <a:pPr>
              <a:lnSpc>
                <a:spcPct val="100000"/>
              </a:lnSpc>
            </a:pPr>
            <a:r>
              <a:rPr lang="en-US" dirty="0" smtClean="0">
                <a:solidFill>
                  <a:schemeClr val="accent5">
                    <a:lumMod val="20000"/>
                    <a:lumOff val="80000"/>
                  </a:schemeClr>
                </a:solidFill>
              </a:rPr>
              <a:t>Burn down chart (</a:t>
            </a:r>
            <a:r>
              <a:rPr lang="en-US" dirty="0" smtClean="0"/>
              <a:t>Release and Sprint) </a:t>
            </a:r>
            <a:endParaRPr lang="en-US" dirty="0" smtClean="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75</a:t>
            </a:fld>
            <a:endParaRPr lang="en-US" dirty="0"/>
          </a:p>
        </p:txBody>
      </p:sp>
      <p:pic>
        <p:nvPicPr>
          <p:cNvPr id="5122" name="Picture 2" descr="http://www.tallan.com/Admin/Tallan%20Images%20Content/scrum_2-4_week.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1143000"/>
            <a:ext cx="4057650" cy="1324479"/>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409530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Backlog</a:t>
            </a:r>
          </a:p>
        </p:txBody>
      </p:sp>
      <p:sp>
        <p:nvSpPr>
          <p:cNvPr id="3" name="Content Placeholder 2"/>
          <p:cNvSpPr>
            <a:spLocks noGrp="1"/>
          </p:cNvSpPr>
          <p:nvPr>
            <p:ph idx="1"/>
          </p:nvPr>
        </p:nvSpPr>
        <p:spPr/>
        <p:txBody>
          <a:bodyPr/>
          <a:lstStyle/>
          <a:p>
            <a:pPr>
              <a:lnSpc>
                <a:spcPct val="100000"/>
              </a:lnSpc>
            </a:pPr>
            <a:r>
              <a:rPr lang="en-US" dirty="0" smtClean="0"/>
              <a:t>A </a:t>
            </a:r>
            <a:r>
              <a:rPr lang="en-US" dirty="0" smtClean="0">
                <a:solidFill>
                  <a:schemeClr val="accent5">
                    <a:lumMod val="20000"/>
                    <a:lumOff val="80000"/>
                  </a:schemeClr>
                </a:solidFill>
              </a:rPr>
              <a:t>high-level </a:t>
            </a:r>
            <a:r>
              <a:rPr lang="en-US" dirty="0">
                <a:solidFill>
                  <a:schemeClr val="accent5">
                    <a:lumMod val="20000"/>
                    <a:lumOff val="80000"/>
                  </a:schemeClr>
                </a:solidFill>
              </a:rPr>
              <a:t>list </a:t>
            </a:r>
            <a:r>
              <a:rPr lang="en-US" dirty="0" smtClean="0"/>
              <a:t>with broad </a:t>
            </a:r>
            <a:r>
              <a:rPr lang="en-US" dirty="0"/>
              <a:t>descriptions of all </a:t>
            </a:r>
            <a:r>
              <a:rPr lang="en-US" dirty="0">
                <a:solidFill>
                  <a:schemeClr val="accent5">
                    <a:lumMod val="20000"/>
                    <a:lumOff val="80000"/>
                  </a:schemeClr>
                </a:solidFill>
              </a:rPr>
              <a:t>potential </a:t>
            </a:r>
            <a:r>
              <a:rPr lang="en-US" dirty="0" smtClean="0">
                <a:solidFill>
                  <a:schemeClr val="accent5">
                    <a:lumMod val="20000"/>
                    <a:lumOff val="80000"/>
                  </a:schemeClr>
                </a:solidFill>
              </a:rPr>
              <a:t>features for the product </a:t>
            </a:r>
            <a:r>
              <a:rPr lang="en-US" dirty="0">
                <a:solidFill>
                  <a:schemeClr val="accent5">
                    <a:lumMod val="20000"/>
                    <a:lumOff val="80000"/>
                  </a:schemeClr>
                </a:solidFill>
              </a:rPr>
              <a:t>(backlog items)</a:t>
            </a:r>
          </a:p>
          <a:p>
            <a:pPr>
              <a:lnSpc>
                <a:spcPct val="100000"/>
              </a:lnSpc>
            </a:pPr>
            <a:r>
              <a:rPr lang="en-US" dirty="0"/>
              <a:t>M</a:t>
            </a:r>
            <a:r>
              <a:rPr lang="en-US" dirty="0" smtClean="0"/>
              <a:t>aintained </a:t>
            </a:r>
            <a:r>
              <a:rPr lang="en-US" dirty="0"/>
              <a:t>throughout the entire </a:t>
            </a:r>
            <a:r>
              <a:rPr lang="en-US" dirty="0" smtClean="0"/>
              <a:t>project</a:t>
            </a:r>
          </a:p>
          <a:p>
            <a:pPr>
              <a:lnSpc>
                <a:spcPct val="100000"/>
              </a:lnSpc>
            </a:pPr>
            <a:r>
              <a:rPr lang="en-US" dirty="0">
                <a:solidFill>
                  <a:schemeClr val="accent5">
                    <a:lumMod val="20000"/>
                    <a:lumOff val="80000"/>
                  </a:schemeClr>
                </a:solidFill>
              </a:rPr>
              <a:t>Prioritized</a:t>
            </a:r>
            <a:r>
              <a:rPr lang="en-US" dirty="0"/>
              <a:t> by the product owner</a:t>
            </a:r>
          </a:p>
          <a:p>
            <a:pPr>
              <a:lnSpc>
                <a:spcPct val="100000"/>
              </a:lnSpc>
            </a:pPr>
            <a:r>
              <a:rPr lang="en-US" dirty="0" smtClean="0"/>
              <a:t>Open </a:t>
            </a:r>
            <a:r>
              <a:rPr lang="en-US" dirty="0"/>
              <a:t>and </a:t>
            </a:r>
            <a:r>
              <a:rPr lang="en-US" dirty="0" smtClean="0"/>
              <a:t>editable</a:t>
            </a:r>
          </a:p>
          <a:p>
            <a:pPr>
              <a:lnSpc>
                <a:spcPct val="100000"/>
              </a:lnSpc>
            </a:pPr>
            <a:r>
              <a:rPr lang="en-US" dirty="0" smtClean="0"/>
              <a:t>In terms of years</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76</a:t>
            </a:fld>
            <a:endParaRPr lang="en-US" dirty="0"/>
          </a:p>
        </p:txBody>
      </p:sp>
      <p:pic>
        <p:nvPicPr>
          <p:cNvPr id="5" name="Picture 3"/>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b="3785"/>
          <a:stretch/>
        </p:blipFill>
        <p:spPr bwMode="auto">
          <a:xfrm>
            <a:off x="4038600" y="4419600"/>
            <a:ext cx="4495800" cy="1790131"/>
          </a:xfrm>
          <a:prstGeom prst="rect">
            <a:avLst/>
          </a:prstGeom>
          <a:noFill/>
          <a:ln w="9525">
            <a:noFill/>
            <a:miter lim="800000"/>
            <a:headEnd/>
            <a:tailEnd/>
          </a:ln>
        </p:spPr>
      </p:pic>
      <p:cxnSp>
        <p:nvCxnSpPr>
          <p:cNvPr id="7" name="Straight Arrow Connector 6"/>
          <p:cNvCxnSpPr/>
          <p:nvPr/>
        </p:nvCxnSpPr>
        <p:spPr>
          <a:xfrm>
            <a:off x="2717800" y="5609771"/>
            <a:ext cx="1905000" cy="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736600" y="5105399"/>
            <a:ext cx="1981200" cy="1094921"/>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product backlog</a:t>
            </a:r>
            <a:endParaRPr lang="en-US" dirty="0">
              <a:solidFill>
                <a:schemeClr val="bg1"/>
              </a:solidFill>
            </a:endParaRPr>
          </a:p>
        </p:txBody>
      </p:sp>
    </p:spTree>
    <p:extLst>
      <p:ext uri="{BB962C8B-B14F-4D97-AF65-F5344CB8AC3E}">
        <p14:creationId xmlns:p14="http://schemas.microsoft.com/office/powerpoint/2010/main" val="357561058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a:t>
            </a:r>
            <a:r>
              <a:rPr lang="en-US" dirty="0"/>
              <a:t>P</a:t>
            </a:r>
            <a:r>
              <a:rPr lang="en-US" dirty="0" smtClean="0"/>
              <a:t>roduct </a:t>
            </a:r>
            <a:r>
              <a:rPr lang="en-US" dirty="0"/>
              <a:t>B</a:t>
            </a:r>
            <a:r>
              <a:rPr lang="en-US" dirty="0" smtClean="0"/>
              <a:t>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77</a:t>
            </a:fld>
            <a:endParaRPr lang="en-US" dirty="0"/>
          </a:p>
        </p:txBody>
      </p:sp>
      <p:graphicFrame>
        <p:nvGraphicFramePr>
          <p:cNvPr id="8" name="Group 134"/>
          <p:cNvGraphicFramePr>
            <a:graphicFrameLocks/>
          </p:cNvGraphicFramePr>
          <p:nvPr>
            <p:extLst>
              <p:ext uri="{D42A27DB-BD31-4B8C-83A1-F6EECF244321}">
                <p14:modId xmlns:p14="http://schemas.microsoft.com/office/powerpoint/2010/main" val="884558633"/>
              </p:ext>
            </p:extLst>
          </p:nvPr>
        </p:nvGraphicFramePr>
        <p:xfrm>
          <a:off x="504031" y="1143000"/>
          <a:ext cx="8135938" cy="5309134"/>
        </p:xfrm>
        <a:graphic>
          <a:graphicData uri="http://schemas.openxmlformats.org/drawingml/2006/table">
            <a:tbl>
              <a:tblPr/>
              <a:tblGrid>
                <a:gridCol w="6270625">
                  <a:extLst>
                    <a:ext uri="{9D8B030D-6E8A-4147-A177-3AD203B41FA5}">
                      <a16:colId xmlns:a16="http://schemas.microsoft.com/office/drawing/2014/main" val="20000"/>
                    </a:ext>
                  </a:extLst>
                </a:gridCol>
                <a:gridCol w="1865313">
                  <a:extLst>
                    <a:ext uri="{9D8B030D-6E8A-4147-A177-3AD203B41FA5}">
                      <a16:colId xmlns:a16="http://schemas.microsoft.com/office/drawing/2014/main" val="20001"/>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3200" b="1" kern="1200" dirty="0" smtClean="0">
                          <a:solidFill>
                            <a:srgbClr val="EBFFD2"/>
                          </a:solidFill>
                          <a:effectLst>
                            <a:outerShdw blurRad="38100" dist="38100" dir="2700000" algn="tl">
                              <a:srgbClr val="000000">
                                <a:alpha val="43137"/>
                              </a:srgbClr>
                            </a:outerShdw>
                          </a:effectLst>
                          <a:latin typeface="+mn-lt"/>
                          <a:ea typeface="+mn-ea"/>
                          <a:cs typeface="+mn-cs"/>
                        </a:rPr>
                        <a:t>Estimate</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Allow a guest to make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cancel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guest, I want to change the dates of a reservation.</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63049">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As a hotel employee, I can run RevPAR reports (revenue-per-available-room)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Improve exception handling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34</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7526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8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55</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6978943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Release 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6">
                    <a:lumMod val="20000"/>
                    <a:lumOff val="80000"/>
                  </a:schemeClr>
                </a:solidFill>
              </a:rPr>
              <a:t>Limited set </a:t>
            </a:r>
            <a:r>
              <a:rPr lang="en-US" dirty="0" smtClean="0"/>
              <a:t>of items from the Product Backlog that should be developed for a given </a:t>
            </a:r>
            <a:r>
              <a:rPr lang="en-US" dirty="0" smtClean="0">
                <a:solidFill>
                  <a:schemeClr val="accent6">
                    <a:lumMod val="20000"/>
                    <a:lumOff val="80000"/>
                  </a:schemeClr>
                </a:solidFill>
              </a:rPr>
              <a:t>release</a:t>
            </a:r>
            <a:endParaRPr lang="en-US" dirty="0">
              <a:solidFill>
                <a:schemeClr val="accent6">
                  <a:lumMod val="20000"/>
                  <a:lumOff val="80000"/>
                </a:schemeClr>
              </a:solidFill>
            </a:endParaRPr>
          </a:p>
          <a:p>
            <a:pPr>
              <a:lnSpc>
                <a:spcPct val="100000"/>
              </a:lnSpc>
            </a:pPr>
            <a:r>
              <a:rPr lang="en-US" dirty="0" smtClean="0"/>
              <a:t>Focused to specific </a:t>
            </a:r>
            <a:r>
              <a:rPr lang="en-US" dirty="0" smtClean="0">
                <a:solidFill>
                  <a:schemeClr val="accent6">
                    <a:lumMod val="20000"/>
                    <a:lumOff val="80000"/>
                  </a:schemeClr>
                </a:solidFill>
              </a:rPr>
              <a:t>goals</a:t>
            </a:r>
            <a:r>
              <a:rPr lang="en-US" dirty="0" smtClean="0"/>
              <a:t> identified for a specific </a:t>
            </a:r>
            <a:r>
              <a:rPr lang="en-US" dirty="0" smtClean="0">
                <a:solidFill>
                  <a:schemeClr val="accent6">
                    <a:lumMod val="20000"/>
                    <a:lumOff val="80000"/>
                  </a:schemeClr>
                </a:solidFill>
              </a:rPr>
              <a:t>time-frame</a:t>
            </a:r>
          </a:p>
          <a:p>
            <a:pPr>
              <a:lnSpc>
                <a:spcPct val="100000"/>
              </a:lnSpc>
            </a:pPr>
            <a:r>
              <a:rPr lang="en-US" dirty="0" smtClean="0">
                <a:solidFill>
                  <a:schemeClr val="accent5">
                    <a:lumMod val="20000"/>
                    <a:lumOff val="80000"/>
                  </a:schemeClr>
                </a:solidFill>
              </a:rPr>
              <a:t>Reprioritized</a:t>
            </a:r>
            <a:r>
              <a:rPr lang="en-US" dirty="0" smtClean="0"/>
              <a:t> </a:t>
            </a:r>
            <a:r>
              <a:rPr lang="en-US" dirty="0"/>
              <a:t>by the product owner</a:t>
            </a:r>
          </a:p>
          <a:p>
            <a:pPr>
              <a:lnSpc>
                <a:spcPct val="100000"/>
              </a:lnSpc>
            </a:pPr>
            <a:r>
              <a:rPr lang="en-US" dirty="0" smtClean="0"/>
              <a:t>All items estimated at </a:t>
            </a:r>
            <a:r>
              <a:rPr lang="en-US" dirty="0" smtClean="0">
                <a:solidFill>
                  <a:schemeClr val="accent5">
                    <a:lumMod val="20000"/>
                    <a:lumOff val="80000"/>
                  </a:schemeClr>
                </a:solidFill>
              </a:rPr>
              <a:t>high level</a:t>
            </a:r>
            <a:r>
              <a:rPr lang="en-US" dirty="0" smtClean="0"/>
              <a:t> (story points)</a:t>
            </a:r>
          </a:p>
          <a:p>
            <a:pPr>
              <a:lnSpc>
                <a:spcPct val="100000"/>
              </a:lnSpc>
            </a:pPr>
            <a:r>
              <a:rPr lang="en-US" dirty="0" smtClean="0"/>
              <a:t>In terms of months</a:t>
            </a:r>
          </a:p>
          <a:p>
            <a:pPr>
              <a:lnSpc>
                <a:spcPct val="100000"/>
              </a:lnSpc>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78</a:t>
            </a:fld>
            <a:endParaRPr lang="en-US" dirty="0"/>
          </a:p>
        </p:txBody>
      </p:sp>
      <p:pic>
        <p:nvPicPr>
          <p:cNvPr id="1026" name="Picture 2" descr="C:\Users\borisova\Desktop\release backlo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4714901"/>
            <a:ext cx="2981325" cy="191449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88937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a:t>
            </a:r>
            <a:endParaRPr lang="en-US" dirty="0"/>
          </a:p>
        </p:txBody>
      </p:sp>
      <p:sp>
        <p:nvSpPr>
          <p:cNvPr id="3" name="Content Placeholder 2"/>
          <p:cNvSpPr>
            <a:spLocks noGrp="1"/>
          </p:cNvSpPr>
          <p:nvPr>
            <p:ph idx="1"/>
          </p:nvPr>
        </p:nvSpPr>
        <p:spPr/>
        <p:txBody>
          <a:bodyPr/>
          <a:lstStyle/>
          <a:p>
            <a:pPr>
              <a:lnSpc>
                <a:spcPct val="100000"/>
              </a:lnSpc>
            </a:pPr>
            <a:r>
              <a:rPr lang="en-US" dirty="0" smtClean="0"/>
              <a:t>The </a:t>
            </a:r>
            <a:r>
              <a:rPr lang="en-US" dirty="0"/>
              <a:t>list of </a:t>
            </a:r>
            <a:r>
              <a:rPr lang="en-US" dirty="0">
                <a:solidFill>
                  <a:schemeClr val="accent5">
                    <a:lumMod val="20000"/>
                    <a:lumOff val="80000"/>
                  </a:schemeClr>
                </a:solidFill>
              </a:rPr>
              <a:t>work</a:t>
            </a:r>
            <a:r>
              <a:rPr lang="en-US" dirty="0"/>
              <a:t> the team must address during the next </a:t>
            </a:r>
            <a:r>
              <a:rPr lang="en-US" dirty="0" smtClean="0"/>
              <a:t>sprint</a:t>
            </a:r>
          </a:p>
          <a:p>
            <a:pPr>
              <a:lnSpc>
                <a:spcPct val="100000"/>
              </a:lnSpc>
            </a:pPr>
            <a:r>
              <a:rPr lang="en-US" dirty="0"/>
              <a:t>Features are broken down into </a:t>
            </a:r>
            <a:r>
              <a:rPr lang="en-US" dirty="0" smtClean="0">
                <a:solidFill>
                  <a:schemeClr val="accent5">
                    <a:lumMod val="20000"/>
                    <a:lumOff val="80000"/>
                  </a:schemeClr>
                </a:solidFill>
              </a:rPr>
              <a:t>tasks</a:t>
            </a:r>
          </a:p>
          <a:p>
            <a:pPr marL="577850" lvl="1" indent="-220663">
              <a:lnSpc>
                <a:spcPct val="100000"/>
              </a:lnSpc>
            </a:pPr>
            <a:r>
              <a:rPr lang="en-US" dirty="0"/>
              <a:t>B</a:t>
            </a:r>
            <a:r>
              <a:rPr lang="en-US" dirty="0" smtClean="0"/>
              <a:t>etween </a:t>
            </a:r>
            <a:r>
              <a:rPr lang="en-US" dirty="0"/>
              <a:t>four and sixteen hours of </a:t>
            </a:r>
            <a:r>
              <a:rPr lang="en-US" dirty="0" smtClean="0"/>
              <a:t>work</a:t>
            </a:r>
          </a:p>
          <a:p>
            <a:pPr>
              <a:lnSpc>
                <a:spcPct val="100000"/>
              </a:lnSpc>
            </a:pPr>
            <a:r>
              <a:rPr lang="en-US" dirty="0"/>
              <a:t>Tasks on the sprint backlog are </a:t>
            </a:r>
            <a:r>
              <a:rPr lang="en-US" dirty="0">
                <a:solidFill>
                  <a:schemeClr val="accent5">
                    <a:lumMod val="20000"/>
                    <a:lumOff val="80000"/>
                  </a:schemeClr>
                </a:solidFill>
              </a:rPr>
              <a:t>never </a:t>
            </a:r>
            <a:r>
              <a:rPr lang="en-US" dirty="0" smtClean="0">
                <a:solidFill>
                  <a:schemeClr val="accent5">
                    <a:lumMod val="20000"/>
                    <a:lumOff val="80000"/>
                  </a:schemeClr>
                </a:solidFill>
              </a:rPr>
              <a:t>assigned</a:t>
            </a:r>
          </a:p>
          <a:p>
            <a:pPr>
              <a:lnSpc>
                <a:spcPct val="100000"/>
              </a:lnSpc>
            </a:pPr>
            <a:r>
              <a:rPr lang="en-US" dirty="0" smtClean="0">
                <a:solidFill>
                  <a:srgbClr val="EBFFDC"/>
                </a:solidFill>
              </a:rPr>
              <a:t>In terms of weeks</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79</a:t>
            </a:fld>
            <a:endParaRPr lang="en-US" dirty="0"/>
          </a:p>
        </p:txBody>
      </p:sp>
      <p:grpSp>
        <p:nvGrpSpPr>
          <p:cNvPr id="28" name="Group 27"/>
          <p:cNvGrpSpPr/>
          <p:nvPr/>
        </p:nvGrpSpPr>
        <p:grpSpPr>
          <a:xfrm>
            <a:off x="1143000" y="4724400"/>
            <a:ext cx="7616825" cy="1858962"/>
            <a:chOff x="1143000" y="4724400"/>
            <a:chExt cx="7616825" cy="1858962"/>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267200" y="4724400"/>
              <a:ext cx="4492625" cy="1858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7" name="Group 26"/>
            <p:cNvGrpSpPr/>
            <p:nvPr/>
          </p:nvGrpSpPr>
          <p:grpSpPr>
            <a:xfrm>
              <a:off x="1143000" y="5070021"/>
              <a:ext cx="4953000" cy="1368879"/>
              <a:chOff x="1143000" y="5070021"/>
              <a:chExt cx="4953000" cy="1368879"/>
            </a:xfrm>
          </p:grpSpPr>
          <p:sp>
            <p:nvSpPr>
              <p:cNvPr id="8" name="Rounded Rectangle 7"/>
              <p:cNvSpPr/>
              <p:nvPr/>
            </p:nvSpPr>
            <p:spPr>
              <a:xfrm>
                <a:off x="1143000" y="5257800"/>
                <a:ext cx="1981200" cy="1181100"/>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The sprint backlog</a:t>
                </a:r>
                <a:endParaRPr lang="en-US" dirty="0">
                  <a:solidFill>
                    <a:schemeClr val="bg1"/>
                  </a:solidFill>
                </a:endParaRPr>
              </a:p>
            </p:txBody>
          </p:sp>
          <p:cxnSp>
            <p:nvCxnSpPr>
              <p:cNvPr id="11" name="Straight Arrow Connector 10"/>
              <p:cNvCxnSpPr/>
              <p:nvPr/>
            </p:nvCxnSpPr>
            <p:spPr>
              <a:xfrm>
                <a:off x="6096000" y="5070021"/>
                <a:ext cx="0" cy="779690"/>
              </a:xfrm>
              <a:prstGeom prst="straightConnector1">
                <a:avLst/>
              </a:prstGeom>
              <a:ln w="50800">
                <a:solidFill>
                  <a:srgbClr val="FFFFFF"/>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3"/>
              </p:cNvCxnSpPr>
              <p:nvPr/>
            </p:nvCxnSpPr>
            <p:spPr>
              <a:xfrm flipV="1">
                <a:off x="3124200" y="5084535"/>
                <a:ext cx="2971800" cy="763815"/>
              </a:xfrm>
              <a:prstGeom prst="bentConnector3">
                <a:avLst>
                  <a:gd name="adj1" fmla="val 29976"/>
                </a:avLst>
              </a:prstGeom>
              <a:ln w="50800">
                <a:solidFill>
                  <a:srgbClr val="FFFFFF"/>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759421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Waterfall Model</a:t>
            </a:r>
            <a:endParaRPr lang="en-US" dirty="0"/>
          </a:p>
        </p:txBody>
      </p:sp>
      <p:sp>
        <p:nvSpPr>
          <p:cNvPr id="3" name="Content Placeholder 2"/>
          <p:cNvSpPr>
            <a:spLocks noGrp="1"/>
          </p:cNvSpPr>
          <p:nvPr>
            <p:ph idx="1"/>
          </p:nvPr>
        </p:nvSpPr>
        <p:spPr/>
        <p:txBody>
          <a:bodyPr/>
          <a:lstStyle/>
          <a:p>
            <a:pPr>
              <a:lnSpc>
                <a:spcPct val="100000"/>
              </a:lnSpc>
            </a:pPr>
            <a:r>
              <a:rPr lang="en-US" sz="2900" dirty="0"/>
              <a:t>The first fundamental model was the </a:t>
            </a:r>
            <a:r>
              <a:rPr lang="en-US" sz="2900" dirty="0" smtClean="0">
                <a:solidFill>
                  <a:schemeClr val="accent5">
                    <a:lumMod val="20000"/>
                    <a:lumOff val="80000"/>
                  </a:schemeClr>
                </a:solidFill>
              </a:rPr>
              <a:t>Waterfall model</a:t>
            </a:r>
          </a:p>
          <a:p>
            <a:pPr lvl="1">
              <a:lnSpc>
                <a:spcPct val="100000"/>
              </a:lnSpc>
            </a:pPr>
            <a:r>
              <a:rPr lang="en-US" sz="2900" dirty="0" smtClean="0"/>
              <a:t>Impressively </a:t>
            </a:r>
            <a:r>
              <a:rPr lang="en-US" sz="2900" dirty="0">
                <a:solidFill>
                  <a:schemeClr val="accent5">
                    <a:lumMod val="20000"/>
                    <a:lumOff val="80000"/>
                  </a:schemeClr>
                </a:solidFill>
              </a:rPr>
              <a:t>simple </a:t>
            </a:r>
            <a:r>
              <a:rPr lang="en-US" sz="2900" dirty="0"/>
              <a:t>and very </a:t>
            </a:r>
            <a:r>
              <a:rPr lang="en-US" sz="2900" dirty="0">
                <a:solidFill>
                  <a:schemeClr val="accent5">
                    <a:lumMod val="20000"/>
                    <a:lumOff val="80000"/>
                  </a:schemeClr>
                </a:solidFill>
              </a:rPr>
              <a:t>well </a:t>
            </a:r>
            <a:r>
              <a:rPr lang="en-US" sz="2900" dirty="0" smtClean="0">
                <a:solidFill>
                  <a:schemeClr val="accent5">
                    <a:lumMod val="20000"/>
                    <a:lumOff val="80000"/>
                  </a:schemeClr>
                </a:solidFill>
              </a:rPr>
              <a:t>known</a:t>
            </a:r>
          </a:p>
          <a:p>
            <a:pPr lvl="1">
              <a:lnSpc>
                <a:spcPct val="100000"/>
              </a:lnSpc>
            </a:pPr>
            <a:r>
              <a:rPr lang="en-US" sz="2900" dirty="0"/>
              <a:t>Only when one development level is completed will be </a:t>
            </a:r>
            <a:r>
              <a:rPr lang="en-US" sz="2900" dirty="0" smtClean="0"/>
              <a:t>initiated the </a:t>
            </a:r>
            <a:r>
              <a:rPr lang="en-US" sz="2900" dirty="0"/>
              <a:t>next one </a:t>
            </a:r>
            <a:endParaRPr lang="en-US" sz="2900" dirty="0" smtClean="0"/>
          </a:p>
          <a:p>
            <a:pPr lvl="1">
              <a:lnSpc>
                <a:spcPct val="100000"/>
              </a:lnSpc>
            </a:pPr>
            <a:r>
              <a:rPr lang="en-US" sz="2900" dirty="0" smtClean="0"/>
              <a:t>Only </a:t>
            </a:r>
            <a:r>
              <a:rPr lang="en-US" sz="2900" dirty="0"/>
              <a:t>between </a:t>
            </a:r>
            <a:r>
              <a:rPr lang="en-US" sz="2900" dirty="0">
                <a:solidFill>
                  <a:schemeClr val="accent5">
                    <a:lumMod val="20000"/>
                    <a:lumOff val="80000"/>
                  </a:schemeClr>
                </a:solidFill>
              </a:rPr>
              <a:t>adjacent levels </a:t>
            </a:r>
            <a:r>
              <a:rPr lang="en-US" sz="2900" dirty="0"/>
              <a:t>are there </a:t>
            </a:r>
            <a:r>
              <a:rPr lang="en-US" sz="2900" dirty="0">
                <a:solidFill>
                  <a:schemeClr val="accent5">
                    <a:lumMod val="20000"/>
                    <a:lumOff val="80000"/>
                  </a:schemeClr>
                </a:solidFill>
              </a:rPr>
              <a:t>feedback loops</a:t>
            </a:r>
            <a:r>
              <a:rPr lang="en-US" sz="2900" dirty="0"/>
              <a:t> </a:t>
            </a:r>
            <a:r>
              <a:rPr lang="en-US" sz="2900" dirty="0" smtClean="0"/>
              <a:t>and </a:t>
            </a:r>
            <a:r>
              <a:rPr lang="en-US" sz="2900" dirty="0" smtClean="0">
                <a:solidFill>
                  <a:schemeClr val="accent5">
                    <a:lumMod val="20000"/>
                    <a:lumOff val="80000"/>
                  </a:schemeClr>
                </a:solidFill>
              </a:rPr>
              <a:t>revisions</a:t>
            </a:r>
            <a:r>
              <a:rPr lang="en-US" sz="2900" dirty="0" smtClean="0"/>
              <a:t> of the </a:t>
            </a:r>
            <a:r>
              <a:rPr lang="en-US" sz="2900" dirty="0"/>
              <a:t>previous </a:t>
            </a:r>
            <a:r>
              <a:rPr lang="en-US" sz="2900" dirty="0" smtClean="0"/>
              <a:t>level</a:t>
            </a:r>
          </a:p>
          <a:p>
            <a:pPr lvl="1">
              <a:lnSpc>
                <a:spcPct val="100000"/>
              </a:lnSpc>
            </a:pPr>
            <a:r>
              <a:rPr lang="en-US" sz="2900" dirty="0" smtClean="0"/>
              <a:t>Emphasis is on </a:t>
            </a:r>
            <a:r>
              <a:rPr lang="en-US" sz="2900" dirty="0" smtClean="0">
                <a:solidFill>
                  <a:schemeClr val="accent5">
                    <a:lumMod val="20000"/>
                    <a:lumOff val="80000"/>
                  </a:schemeClr>
                </a:solidFill>
              </a:rPr>
              <a:t>documentation</a:t>
            </a:r>
          </a:p>
          <a:p>
            <a:pPr lvl="1">
              <a:lnSpc>
                <a:spcPct val="100000"/>
              </a:lnSpc>
            </a:pPr>
            <a:r>
              <a:rPr lang="en-US" sz="2900" dirty="0"/>
              <a:t>Testing is understood as a </a:t>
            </a:r>
            <a:r>
              <a:rPr lang="en-US" sz="2900" dirty="0">
                <a:solidFill>
                  <a:schemeClr val="accent5">
                    <a:lumMod val="20000"/>
                    <a:lumOff val="80000"/>
                  </a:schemeClr>
                </a:solidFill>
              </a:rPr>
              <a:t>"one time</a:t>
            </a:r>
            <a:r>
              <a:rPr lang="en-US" sz="2900" dirty="0" smtClean="0">
                <a:solidFill>
                  <a:schemeClr val="accent5">
                    <a:lumMod val="20000"/>
                    <a:lumOff val="80000"/>
                  </a:schemeClr>
                </a:solidFill>
              </a:rPr>
              <a:t>"</a:t>
            </a:r>
            <a:br>
              <a:rPr lang="en-US" sz="2900" dirty="0" smtClean="0">
                <a:solidFill>
                  <a:schemeClr val="accent5">
                    <a:lumMod val="20000"/>
                    <a:lumOff val="80000"/>
                  </a:schemeClr>
                </a:solidFill>
              </a:rPr>
            </a:br>
            <a:r>
              <a:rPr lang="en-US" sz="2900" dirty="0" smtClean="0">
                <a:solidFill>
                  <a:schemeClr val="accent5">
                    <a:lumMod val="20000"/>
                    <a:lumOff val="80000"/>
                  </a:schemeClr>
                </a:solidFill>
              </a:rPr>
              <a:t>action </a:t>
            </a:r>
            <a:r>
              <a:rPr lang="en-US" sz="2900" dirty="0"/>
              <a:t>at the end of the </a:t>
            </a:r>
            <a:r>
              <a:rPr lang="en-US" sz="2900" dirty="0" smtClean="0"/>
              <a:t>development</a:t>
            </a:r>
            <a:endParaRPr lang="en-US" sz="2900" dirty="0"/>
          </a:p>
          <a:p>
            <a:pPr lvl="1">
              <a:lnSpc>
                <a:spcPct val="100000"/>
              </a:lnSpc>
            </a:pP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a:t>
            </a:fld>
            <a:endParaRPr lang="en-US" dirty="0"/>
          </a:p>
        </p:txBody>
      </p:sp>
      <p:pic>
        <p:nvPicPr>
          <p:cNvPr id="102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7039461" y="5118846"/>
            <a:ext cx="1772391" cy="123712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21464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Backlog (2)</a:t>
            </a:r>
            <a:endParaRPr lang="en-US" dirty="0"/>
          </a:p>
        </p:txBody>
      </p:sp>
      <p:sp>
        <p:nvSpPr>
          <p:cNvPr id="3" name="Content Placeholder 2"/>
          <p:cNvSpPr>
            <a:spLocks noGrp="1"/>
          </p:cNvSpPr>
          <p:nvPr>
            <p:ph idx="1"/>
          </p:nvPr>
        </p:nvSpPr>
        <p:spPr/>
        <p:txBody>
          <a:bodyPr/>
          <a:lstStyle/>
          <a:p>
            <a:pPr>
              <a:lnSpc>
                <a:spcPct val="100000"/>
              </a:lnSpc>
            </a:pPr>
            <a:r>
              <a:rPr lang="en-US" dirty="0" smtClean="0"/>
              <a:t>Often </a:t>
            </a:r>
            <a:r>
              <a:rPr lang="en-US" dirty="0"/>
              <a:t>an accompanying </a:t>
            </a:r>
            <a:r>
              <a:rPr lang="en-US" dirty="0">
                <a:solidFill>
                  <a:schemeClr val="accent5">
                    <a:lumMod val="20000"/>
                    <a:lumOff val="80000"/>
                  </a:schemeClr>
                </a:solidFill>
              </a:rPr>
              <a:t>task board </a:t>
            </a:r>
            <a:r>
              <a:rPr lang="en-US" dirty="0"/>
              <a:t>is used to see and change the state of the tasks </a:t>
            </a:r>
            <a:endParaRPr lang="en-US" dirty="0" smtClean="0"/>
          </a:p>
          <a:p>
            <a:pPr lvl="1">
              <a:lnSpc>
                <a:spcPct val="100000"/>
              </a:lnSpc>
            </a:pPr>
            <a:r>
              <a:rPr lang="en-US" dirty="0" smtClean="0"/>
              <a:t>Labels are used like </a:t>
            </a:r>
            <a:r>
              <a:rPr lang="en-US" dirty="0"/>
              <a:t>“</a:t>
            </a:r>
            <a:r>
              <a:rPr lang="en-US" dirty="0">
                <a:solidFill>
                  <a:schemeClr val="accent5">
                    <a:lumMod val="20000"/>
                    <a:lumOff val="80000"/>
                  </a:schemeClr>
                </a:solidFill>
              </a:rPr>
              <a:t>to do</a:t>
            </a:r>
            <a:r>
              <a:rPr lang="en-US" dirty="0"/>
              <a:t>”, “</a:t>
            </a:r>
            <a:r>
              <a:rPr lang="en-US" dirty="0">
                <a:solidFill>
                  <a:schemeClr val="accent5">
                    <a:lumMod val="20000"/>
                    <a:lumOff val="80000"/>
                  </a:schemeClr>
                </a:solidFill>
              </a:rPr>
              <a:t>in progress</a:t>
            </a:r>
            <a:r>
              <a:rPr lang="en-US" dirty="0"/>
              <a:t>” and “</a:t>
            </a:r>
            <a:r>
              <a:rPr lang="en-US" dirty="0">
                <a:solidFill>
                  <a:schemeClr val="accent5">
                    <a:lumMod val="20000"/>
                    <a:lumOff val="80000"/>
                  </a:schemeClr>
                </a:solidFill>
              </a:rPr>
              <a:t>done</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80</a:t>
            </a:fld>
            <a:endParaRPr lang="en-US" dirty="0"/>
          </a:p>
        </p:txBody>
      </p:sp>
      <p:pic>
        <p:nvPicPr>
          <p:cNvPr id="5123" name="Picture 3" descr="C:\Users\ogeorgiev\Desktop\Summer-of-Bob1.jpg"/>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a:stretch/>
        </p:blipFill>
        <p:spPr bwMode="auto">
          <a:xfrm>
            <a:off x="2819400" y="2819400"/>
            <a:ext cx="5373000" cy="36576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36894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Sample </a:t>
            </a:r>
            <a:r>
              <a:rPr lang="en-US" dirty="0" smtClean="0"/>
              <a:t>Sprint Backlog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81</a:t>
            </a:fld>
            <a:endParaRPr lang="en-US" dirty="0"/>
          </a:p>
        </p:txBody>
      </p:sp>
      <p:graphicFrame>
        <p:nvGraphicFramePr>
          <p:cNvPr id="5" name="Group 134"/>
          <p:cNvGraphicFramePr>
            <a:graphicFrameLocks/>
          </p:cNvGraphicFramePr>
          <p:nvPr>
            <p:extLst/>
          </p:nvPr>
        </p:nvGraphicFramePr>
        <p:xfrm>
          <a:off x="295704" y="1676400"/>
          <a:ext cx="8552592" cy="4089934"/>
        </p:xfrm>
        <a:graphic>
          <a:graphicData uri="http://schemas.openxmlformats.org/drawingml/2006/table">
            <a:tbl>
              <a:tblPr/>
              <a:tblGrid>
                <a:gridCol w="2400300">
                  <a:extLst>
                    <a:ext uri="{9D8B030D-6E8A-4147-A177-3AD203B41FA5}">
                      <a16:colId xmlns:a16="http://schemas.microsoft.com/office/drawing/2014/main" val="20000"/>
                    </a:ext>
                  </a:extLst>
                </a:gridCol>
                <a:gridCol w="1456055">
                  <a:extLst>
                    <a:ext uri="{9D8B030D-6E8A-4147-A177-3AD203B41FA5}">
                      <a16:colId xmlns:a16="http://schemas.microsoft.com/office/drawing/2014/main" val="20001"/>
                    </a:ext>
                  </a:extLst>
                </a:gridCol>
                <a:gridCol w="98063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896207">
                  <a:extLst>
                    <a:ext uri="{9D8B030D-6E8A-4147-A177-3AD203B41FA5}">
                      <a16:colId xmlns:a16="http://schemas.microsoft.com/office/drawing/2014/main" val="20006"/>
                    </a:ext>
                  </a:extLst>
                </a:gridCol>
              </a:tblGrid>
              <a:tr h="615214">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Backlog item</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Status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a:t>
                      </a: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1</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2</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3</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4</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lang="en-US" sz="2200" b="1" kern="1200" dirty="0" smtClean="0">
                          <a:solidFill>
                            <a:srgbClr val="EBFFD2"/>
                          </a:solidFill>
                          <a:effectLst>
                            <a:outerShdw blurRad="38100" dist="38100" dir="2700000" algn="tl">
                              <a:srgbClr val="000000">
                                <a:alpha val="43137"/>
                              </a:srgbClr>
                            </a:outerShdw>
                          </a:effectLst>
                          <a:latin typeface="+mn-lt"/>
                          <a:ea typeface="+mn-ea"/>
                          <a:cs typeface="+mn-cs"/>
                        </a:rPr>
                        <a:t>Day</a:t>
                      </a:r>
                      <a:r>
                        <a:rPr lang="en-US" sz="2200" b="1" kern="1200" baseline="0" dirty="0" smtClean="0">
                          <a:solidFill>
                            <a:srgbClr val="EBFFD2"/>
                          </a:solidFill>
                          <a:effectLst>
                            <a:outerShdw blurRad="38100" dist="38100" dir="2700000" algn="tl">
                              <a:srgbClr val="000000">
                                <a:alpha val="43137"/>
                              </a:srgbClr>
                            </a:outerShdw>
                          </a:effectLst>
                          <a:latin typeface="+mn-lt"/>
                          <a:ea typeface="+mn-ea"/>
                          <a:cs typeface="+mn-cs"/>
                        </a:rPr>
                        <a:t> 5</a:t>
                      </a:r>
                      <a:endParaRPr lang="en-US" sz="2200" b="1" kern="1200" dirty="0" smtClean="0">
                        <a:solidFill>
                          <a:srgbClr val="EBFFD2"/>
                        </a:solidFill>
                        <a:effectLst>
                          <a:outerShdw blurRad="38100" dist="38100" dir="2700000" algn="tl">
                            <a:srgbClr val="000000">
                              <a:alpha val="43137"/>
                            </a:srgbClr>
                          </a:outerShdw>
                        </a:effectLst>
                        <a:latin typeface="+mn-lt"/>
                        <a:ea typeface="+mn-ea"/>
                        <a:cs typeface="+mn-cs"/>
                      </a:endParaRP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28575" cap="flat" cmpd="sng" algn="ctr">
                      <a:solidFill>
                        <a:schemeClr val="accent5">
                          <a:lumMod val="20000"/>
                          <a:lumOff val="80000"/>
                        </a:schemeClr>
                      </a:solidFill>
                      <a:prstDash val="solid"/>
                      <a:round/>
                      <a:headEnd type="none" w="med" len="med"/>
                      <a:tailEnd type="none" w="med" len="med"/>
                    </a:lnB>
                    <a:lnTlToBr>
                      <a:noFill/>
                    </a:lnTlToBr>
                    <a:lnBlToTr>
                      <a:noFill/>
                    </a:lnBlToTr>
                    <a:solidFill>
                      <a:schemeClr val="accent5">
                        <a:lumMod val="60000"/>
                        <a:lumOff val="40000"/>
                        <a:alpha val="50000"/>
                      </a:schemeClr>
                    </a:solidFill>
                  </a:tcPr>
                </a:tc>
                <a:extLst>
                  <a:ext uri="{0D108BD9-81ED-4DB2-BD59-A6C34878D82A}">
                    <a16:rowId xmlns:a16="http://schemas.microsoft.com/office/drawing/2014/main" val="10000"/>
                  </a:ext>
                </a:extLst>
              </a:tr>
              <a:tr h="451586">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user interface</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28575"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Code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Test the middle tier</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In Progress</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24</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30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25</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20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online help</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Write the foo class</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Completed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12</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0</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1000">
                <a:tc>
                  <a:txBody>
                    <a:bodyPr/>
                    <a:lstStyle/>
                    <a:p>
                      <a:pPr marL="0" marR="0" lvl="0" indent="0" algn="l"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Add error logging</a:t>
                      </a:r>
                    </a:p>
                  </a:txBody>
                  <a:tcPr anchor="ctr" horzOverflow="overflow">
                    <a:lnL w="28575"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Not </a:t>
                      </a:r>
                    </a:p>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Started</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12700"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95000"/>
                        </a:lnSpc>
                        <a:spcBef>
                          <a:spcPct val="40000"/>
                        </a:spcBef>
                        <a:spcAft>
                          <a:spcPct val="0"/>
                        </a:spcAft>
                        <a:buClr>
                          <a:schemeClr val="tx1"/>
                        </a:buClr>
                        <a:buSzTx/>
                        <a:buFontTx/>
                        <a:buNone/>
                        <a:tabLst/>
                        <a:defRPr/>
                      </a:pPr>
                      <a:r>
                        <a:rPr kumimoji="0" lang="en-US" sz="2000" b="1" i="0" u="none" strike="noStrike" kern="1200" cap="none" spc="0" normalizeH="0" baseline="0" noProof="0" dirty="0" smtClean="0">
                          <a:ln>
                            <a:noFill/>
                          </a:ln>
                          <a:solidFill>
                            <a:srgbClr val="EBFFD2"/>
                          </a:solidFill>
                          <a:effectLst>
                            <a:outerShdw blurRad="38100" dist="38100" dir="2700000" algn="tl">
                              <a:srgbClr val="000000">
                                <a:alpha val="43137"/>
                              </a:srgbClr>
                            </a:outerShdw>
                          </a:effectLst>
                          <a:uLnTx/>
                          <a:uFillTx/>
                          <a:latin typeface="+mn-lt"/>
                          <a:ea typeface="+mn-ea"/>
                          <a:cs typeface="+mn-cs"/>
                        </a:rPr>
                        <a:t>8</a:t>
                      </a:r>
                    </a:p>
                  </a:txBody>
                  <a:tcPr anchor="ctr" horzOverflow="overflow">
                    <a:lnL w="12700" cap="flat" cmpd="sng" algn="ctr">
                      <a:solidFill>
                        <a:schemeClr val="accent5">
                          <a:lumMod val="20000"/>
                          <a:lumOff val="80000"/>
                        </a:schemeClr>
                      </a:solidFill>
                      <a:prstDash val="solid"/>
                      <a:round/>
                      <a:headEnd type="none" w="med" len="med"/>
                      <a:tailEnd type="none" w="med" len="med"/>
                    </a:lnL>
                    <a:lnR w="28575" cap="flat" cmpd="sng" algn="ctr">
                      <a:solidFill>
                        <a:schemeClr val="accent5">
                          <a:lumMod val="20000"/>
                          <a:lumOff val="80000"/>
                        </a:schemeClr>
                      </a:solidFill>
                      <a:prstDash val="solid"/>
                      <a:round/>
                      <a:headEnd type="none" w="med" len="med"/>
                      <a:tailEnd type="none" w="med" len="med"/>
                    </a:lnR>
                    <a:lnT w="12700" cap="flat" cmpd="sng" algn="ctr">
                      <a:solidFill>
                        <a:schemeClr val="accent5">
                          <a:lumMod val="20000"/>
                          <a:lumOff val="80000"/>
                        </a:schemeClr>
                      </a:solidFill>
                      <a:prstDash val="solid"/>
                      <a:round/>
                      <a:headEnd type="none" w="med" len="med"/>
                      <a:tailEnd type="none" w="med" len="med"/>
                    </a:lnT>
                    <a:lnB w="12700" cap="flat" cmpd="sng" algn="ctr">
                      <a:solidFill>
                        <a:schemeClr val="accent5">
                          <a:lumMod val="20000"/>
                          <a:lumOff val="80000"/>
                        </a:schemeClr>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18102886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Burn Down Chart</a:t>
            </a:r>
            <a:endParaRPr lang="en-US" dirty="0"/>
          </a:p>
        </p:txBody>
      </p:sp>
      <p:sp>
        <p:nvSpPr>
          <p:cNvPr id="3" name="Content Placeholder 2"/>
          <p:cNvSpPr>
            <a:spLocks noGrp="1"/>
          </p:cNvSpPr>
          <p:nvPr>
            <p:ph idx="1"/>
          </p:nvPr>
        </p:nvSpPr>
        <p:spPr/>
        <p:txBody>
          <a:bodyPr/>
          <a:lstStyle/>
          <a:p>
            <a:pPr>
              <a:lnSpc>
                <a:spcPct val="100000"/>
              </a:lnSpc>
            </a:pPr>
            <a:r>
              <a:rPr lang="en-US" dirty="0"/>
              <a:t>The </a:t>
            </a:r>
            <a:r>
              <a:rPr lang="en-US" dirty="0">
                <a:solidFill>
                  <a:schemeClr val="accent5">
                    <a:lumMod val="20000"/>
                    <a:lumOff val="80000"/>
                  </a:schemeClr>
                </a:solidFill>
              </a:rPr>
              <a:t>sprint</a:t>
            </a:r>
            <a:r>
              <a:rPr lang="en-US" dirty="0"/>
              <a:t> </a:t>
            </a:r>
            <a:r>
              <a:rPr lang="en-US" dirty="0">
                <a:solidFill>
                  <a:schemeClr val="accent5">
                    <a:lumMod val="20000"/>
                    <a:lumOff val="80000"/>
                  </a:schemeClr>
                </a:solidFill>
              </a:rPr>
              <a:t>burn down chart </a:t>
            </a:r>
            <a:r>
              <a:rPr lang="en-US" dirty="0"/>
              <a:t>is a publicly displayed chart </a:t>
            </a:r>
            <a:endParaRPr lang="en-US" dirty="0" smtClean="0"/>
          </a:p>
          <a:p>
            <a:pPr lvl="1">
              <a:lnSpc>
                <a:spcPct val="100000"/>
              </a:lnSpc>
            </a:pPr>
            <a:r>
              <a:rPr lang="en-US" dirty="0"/>
              <a:t>Shows remaining work in the sprint </a:t>
            </a:r>
            <a:r>
              <a:rPr lang="en-US" dirty="0" smtClean="0"/>
              <a:t>backlog</a:t>
            </a:r>
          </a:p>
          <a:p>
            <a:pPr>
              <a:lnSpc>
                <a:spcPct val="100000"/>
              </a:lnSpc>
            </a:pPr>
            <a:r>
              <a:rPr lang="en-US" dirty="0" smtClean="0"/>
              <a:t>Updated </a:t>
            </a:r>
            <a:r>
              <a:rPr lang="en-US" dirty="0"/>
              <a:t>every day, it gives a simple view of the </a:t>
            </a:r>
            <a:r>
              <a:rPr lang="en-US" dirty="0">
                <a:solidFill>
                  <a:schemeClr val="accent5">
                    <a:lumMod val="20000"/>
                    <a:lumOff val="80000"/>
                  </a:schemeClr>
                </a:solidFill>
              </a:rPr>
              <a:t>sprint </a:t>
            </a:r>
            <a:r>
              <a:rPr lang="en-US" dirty="0" smtClean="0">
                <a:solidFill>
                  <a:schemeClr val="accent5">
                    <a:lumMod val="20000"/>
                    <a:lumOff val="80000"/>
                  </a:schemeClr>
                </a:solidFill>
              </a:rPr>
              <a:t>progress</a:t>
            </a:r>
            <a:endParaRPr lang="en-US" dirty="0">
              <a:solidFill>
                <a:schemeClr val="accent5">
                  <a:lumMod val="20000"/>
                  <a:lumOff val="80000"/>
                </a:schemeClr>
              </a:solidFill>
            </a:endParaRP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82</a:t>
            </a:fld>
            <a:endParaRPr lang="en-US" dirty="0"/>
          </a:p>
        </p:txBody>
      </p:sp>
      <p:pic>
        <p:nvPicPr>
          <p:cNvPr id="2867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648200" y="3810000"/>
            <a:ext cx="3186112" cy="231778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8527734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Sample Burn Down Chart</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83</a:t>
            </a:fld>
            <a:endParaRPr lang="en-US" dirty="0"/>
          </a:p>
        </p:txBody>
      </p:sp>
      <p:pic>
        <p:nvPicPr>
          <p:cNvPr id="3074" name="Picture 2" descr="C:\Users\ogeorgiev\Desktop\800px-SampleBurndownChart.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28600" y="1219200"/>
            <a:ext cx="8686800" cy="4745164"/>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077223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Bug Backlog</a:t>
            </a:r>
            <a:endParaRPr lang="en-US" dirty="0"/>
          </a:p>
        </p:txBody>
      </p:sp>
      <p:sp>
        <p:nvSpPr>
          <p:cNvPr id="3" name="Content Placeholder 2"/>
          <p:cNvSpPr>
            <a:spLocks noGrp="1"/>
          </p:cNvSpPr>
          <p:nvPr>
            <p:ph idx="1"/>
          </p:nvPr>
        </p:nvSpPr>
        <p:spPr/>
        <p:txBody>
          <a:bodyPr/>
          <a:lstStyle/>
          <a:p>
            <a:r>
              <a:rPr lang="en-US" dirty="0" smtClean="0"/>
              <a:t>A </a:t>
            </a:r>
            <a:r>
              <a:rPr lang="en-US" dirty="0" smtClean="0">
                <a:solidFill>
                  <a:schemeClr val="accent6">
                    <a:lumMod val="20000"/>
                    <a:lumOff val="80000"/>
                  </a:schemeClr>
                </a:solidFill>
              </a:rPr>
              <a:t>type of backlog </a:t>
            </a:r>
            <a:r>
              <a:rPr lang="en-US" dirty="0" smtClean="0"/>
              <a:t>which includes bugs only</a:t>
            </a:r>
          </a:p>
          <a:p>
            <a:r>
              <a:rPr lang="en-US" dirty="0" smtClean="0"/>
              <a:t>Can be part of the Product Backlog</a:t>
            </a:r>
          </a:p>
          <a:p>
            <a:r>
              <a:rPr lang="en-US" dirty="0" smtClean="0"/>
              <a:t>Bugs are listed by their </a:t>
            </a:r>
            <a:r>
              <a:rPr lang="en-US" dirty="0" smtClean="0">
                <a:solidFill>
                  <a:schemeClr val="accent6">
                    <a:lumMod val="20000"/>
                    <a:lumOff val="80000"/>
                  </a:schemeClr>
                </a:solidFill>
              </a:rPr>
              <a:t>priority</a:t>
            </a:r>
          </a:p>
          <a:p>
            <a:r>
              <a:rPr lang="en-US" dirty="0" smtClean="0"/>
              <a:t>Includes bugs reported by customers</a:t>
            </a:r>
          </a:p>
          <a:p>
            <a:r>
              <a:rPr lang="en-US" dirty="0" smtClean="0"/>
              <a:t>Bugs are prioritized by Product Owner (may be supported by QA lead)</a:t>
            </a:r>
          </a:p>
          <a:p>
            <a:pPr marL="0" indent="0">
              <a:buNone/>
            </a:pP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84</a:t>
            </a:fld>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4724400"/>
            <a:ext cx="8534400" cy="167878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101660055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Team Backlog</a:t>
            </a:r>
            <a:endParaRPr lang="en-US" dirty="0"/>
          </a:p>
        </p:txBody>
      </p:sp>
      <p:sp>
        <p:nvSpPr>
          <p:cNvPr id="3" name="Content Placeholder 2"/>
          <p:cNvSpPr>
            <a:spLocks noGrp="1"/>
          </p:cNvSpPr>
          <p:nvPr>
            <p:ph idx="1"/>
          </p:nvPr>
        </p:nvSpPr>
        <p:spPr/>
        <p:txBody>
          <a:bodyPr/>
          <a:lstStyle/>
          <a:p>
            <a:r>
              <a:rPr lang="en-US" dirty="0" smtClean="0"/>
              <a:t>Created by the Team </a:t>
            </a:r>
          </a:p>
          <a:p>
            <a:r>
              <a:rPr lang="en-US" dirty="0" smtClean="0"/>
              <a:t>Represents leftover work that team should do</a:t>
            </a:r>
          </a:p>
          <a:p>
            <a:r>
              <a:rPr lang="en-US" dirty="0"/>
              <a:t>It’s a list of “want to do”, and not a </a:t>
            </a:r>
            <a:r>
              <a:rPr lang="en-US" dirty="0" smtClean="0"/>
              <a:t>commitment</a:t>
            </a:r>
            <a:endParaRPr lang="en-US" dirty="0"/>
          </a:p>
          <a:p>
            <a:r>
              <a:rPr lang="en-US" dirty="0"/>
              <a:t>Items can be estimated (preferable) or </a:t>
            </a:r>
            <a:r>
              <a:rPr lang="en-US" dirty="0" smtClean="0"/>
              <a:t>not</a:t>
            </a:r>
          </a:p>
          <a:p>
            <a:r>
              <a:rPr lang="en-US" dirty="0"/>
              <a:t>It has a single owner – the team’s Product </a:t>
            </a:r>
            <a:r>
              <a:rPr lang="en-US" dirty="0" smtClean="0"/>
              <a:t>Owner</a:t>
            </a: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85</a:t>
            </a:fld>
            <a:endParaRPr lang="en-US" dirty="0"/>
          </a:p>
        </p:txBody>
      </p:sp>
      <p:pic>
        <p:nvPicPr>
          <p:cNvPr id="2050" name="Picture 2" descr="C:\Users\borisova\Desktop\Team-Yellow.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4695825"/>
            <a:ext cx="3581400" cy="2057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38177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Scrum Practices</a:t>
            </a:r>
            <a:endParaRPr lang="en-US" dirty="0"/>
          </a:p>
        </p:txBody>
      </p:sp>
      <p:sp>
        <p:nvSpPr>
          <p:cNvPr id="3" name="Content Placeholder 2"/>
          <p:cNvSpPr>
            <a:spLocks noGrp="1"/>
          </p:cNvSpPr>
          <p:nvPr>
            <p:ph idx="1"/>
          </p:nvPr>
        </p:nvSpPr>
        <p:spPr/>
        <p:txBody>
          <a:bodyPr/>
          <a:lstStyle/>
          <a:p>
            <a:pPr>
              <a:lnSpc>
                <a:spcPct val="100000"/>
              </a:lnSpc>
            </a:pPr>
            <a:r>
              <a:rPr lang="en-US" dirty="0" smtClean="0">
                <a:solidFill>
                  <a:schemeClr val="accent5">
                    <a:lumMod val="20000"/>
                    <a:lumOff val="80000"/>
                  </a:schemeClr>
                </a:solidFill>
              </a:rPr>
              <a:t>Sprint Planning Meeting</a:t>
            </a:r>
          </a:p>
          <a:p>
            <a:pPr marL="577850" lvl="1" indent="-220663">
              <a:lnSpc>
                <a:spcPct val="100000"/>
              </a:lnSpc>
            </a:pPr>
            <a:r>
              <a:rPr lang="en-US" dirty="0" smtClean="0"/>
              <a:t>At the beginning of the sprint cycle</a:t>
            </a:r>
          </a:p>
          <a:p>
            <a:pPr marL="577850" lvl="1" indent="-220663">
              <a:lnSpc>
                <a:spcPct val="100000"/>
              </a:lnSpc>
            </a:pPr>
            <a:r>
              <a:rPr lang="en-US" dirty="0" smtClean="0"/>
              <a:t>Establish the Sprint backlog</a:t>
            </a:r>
          </a:p>
          <a:p>
            <a:pPr>
              <a:lnSpc>
                <a:spcPct val="100000"/>
              </a:lnSpc>
            </a:pPr>
            <a:r>
              <a:rPr lang="en-US" dirty="0" smtClean="0">
                <a:solidFill>
                  <a:schemeClr val="accent5">
                    <a:lumMod val="20000"/>
                    <a:lumOff val="80000"/>
                  </a:schemeClr>
                </a:solidFill>
              </a:rPr>
              <a:t>Daily Scrum stand-up meeting</a:t>
            </a:r>
          </a:p>
          <a:p>
            <a:pPr marL="577850" lvl="1" indent="-220663">
              <a:lnSpc>
                <a:spcPct val="100000"/>
              </a:lnSpc>
            </a:pPr>
            <a:r>
              <a:rPr lang="en-US" dirty="0" smtClean="0"/>
              <a:t>Each day during the sprint </a:t>
            </a:r>
          </a:p>
          <a:p>
            <a:pPr marL="577850" lvl="1" indent="-220663">
              <a:lnSpc>
                <a:spcPct val="100000"/>
              </a:lnSpc>
            </a:pPr>
            <a:r>
              <a:rPr lang="en-US" dirty="0" err="1" smtClean="0"/>
              <a:t>Timeboxed</a:t>
            </a:r>
            <a:r>
              <a:rPr lang="en-US" dirty="0" smtClean="0"/>
              <a:t> to 15 minutes</a:t>
            </a:r>
          </a:p>
          <a:p>
            <a:pPr>
              <a:lnSpc>
                <a:spcPct val="100000"/>
              </a:lnSpc>
            </a:pPr>
            <a:r>
              <a:rPr lang="en-US" dirty="0" smtClean="0">
                <a:solidFill>
                  <a:schemeClr val="accent5">
                    <a:lumMod val="20000"/>
                    <a:lumOff val="80000"/>
                  </a:schemeClr>
                </a:solidFill>
              </a:rPr>
              <a:t>Sprint Review Meeting</a:t>
            </a:r>
          </a:p>
          <a:p>
            <a:pPr marL="577850" lvl="1" indent="-220663">
              <a:lnSpc>
                <a:spcPct val="100000"/>
              </a:lnSpc>
            </a:pPr>
            <a:r>
              <a:rPr lang="en-US" dirty="0" smtClean="0"/>
              <a:t>Review the work completed / not completed</a:t>
            </a:r>
          </a:p>
          <a:p>
            <a:pPr marL="230187" indent="-220663">
              <a:lnSpc>
                <a:spcPct val="100000"/>
              </a:lnSpc>
            </a:pPr>
            <a:r>
              <a:rPr lang="en-US" dirty="0">
                <a:solidFill>
                  <a:schemeClr val="accent5">
                    <a:lumMod val="20000"/>
                    <a:lumOff val="80000"/>
                  </a:schemeClr>
                </a:solidFill>
              </a:rPr>
              <a:t>Sprint Retrospective</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86</a:t>
            </a:fld>
            <a:endParaRPr lang="en-US" dirty="0"/>
          </a:p>
        </p:txBody>
      </p:sp>
      <p:pic>
        <p:nvPicPr>
          <p:cNvPr id="3074" name="Picture 2" descr="http://4.bp.blogspot.com/_pwMHzqjHPX4/SCgSQOK16OI/AAAAAAAAAWg/eZhWwsOsGUs/s400/scrumProductBacklog.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086600" y="1066801"/>
            <a:ext cx="1676400" cy="1600962"/>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2730079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Sprint Planning Meeting</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the </a:t>
            </a:r>
            <a:r>
              <a:rPr lang="en-US" dirty="0" smtClean="0">
                <a:solidFill>
                  <a:schemeClr val="accent5">
                    <a:lumMod val="20000"/>
                    <a:lumOff val="80000"/>
                  </a:schemeClr>
                </a:solidFill>
              </a:rPr>
              <a:t>beginning</a:t>
            </a:r>
            <a:r>
              <a:rPr lang="en-US" dirty="0" smtClean="0"/>
              <a:t> of the sprint cycle (every 7-30 days)</a:t>
            </a:r>
          </a:p>
          <a:p>
            <a:pPr>
              <a:lnSpc>
                <a:spcPct val="100000"/>
              </a:lnSpc>
            </a:pPr>
            <a:r>
              <a:rPr lang="en-US" dirty="0" smtClean="0"/>
              <a:t>Team </a:t>
            </a:r>
            <a:r>
              <a:rPr lang="en-US" dirty="0"/>
              <a:t>selects </a:t>
            </a:r>
            <a:r>
              <a:rPr lang="en-US" dirty="0">
                <a:solidFill>
                  <a:schemeClr val="accent5">
                    <a:lumMod val="20000"/>
                    <a:lumOff val="80000"/>
                  </a:schemeClr>
                </a:solidFill>
              </a:rPr>
              <a:t>items</a:t>
            </a:r>
            <a:r>
              <a:rPr lang="en-US" dirty="0"/>
              <a:t> from the product backlog they can commit to completing</a:t>
            </a:r>
          </a:p>
          <a:p>
            <a:pPr>
              <a:lnSpc>
                <a:spcPct val="100000"/>
              </a:lnSpc>
            </a:pPr>
            <a:r>
              <a:rPr lang="en-US" dirty="0">
                <a:solidFill>
                  <a:schemeClr val="accent5">
                    <a:lumMod val="20000"/>
                    <a:lumOff val="80000"/>
                  </a:schemeClr>
                </a:solidFill>
              </a:rPr>
              <a:t>Sprint backlog </a:t>
            </a:r>
            <a:r>
              <a:rPr lang="en-US" dirty="0"/>
              <a:t>is created</a:t>
            </a:r>
          </a:p>
          <a:p>
            <a:pPr lvl="1">
              <a:lnSpc>
                <a:spcPct val="100000"/>
              </a:lnSpc>
            </a:pPr>
            <a:r>
              <a:rPr lang="en-US" dirty="0"/>
              <a:t>Tasks are identified and each is estimated (1-16 hours</a:t>
            </a:r>
            <a:r>
              <a:rPr lang="en-US" dirty="0" smtClean="0"/>
              <a:t>)</a:t>
            </a:r>
            <a:endParaRPr lang="en-US" dirty="0"/>
          </a:p>
          <a:p>
            <a:pPr lvl="1">
              <a:lnSpc>
                <a:spcPct val="100000"/>
              </a:lnSpc>
            </a:pPr>
            <a:r>
              <a:rPr lang="en-US" dirty="0" smtClean="0"/>
              <a:t>Done collaboratively</a:t>
            </a:r>
          </a:p>
          <a:p>
            <a:pPr lvl="2">
              <a:lnSpc>
                <a:spcPct val="100000"/>
              </a:lnSpc>
            </a:pPr>
            <a:r>
              <a:rPr lang="en-US" dirty="0"/>
              <a:t>N</a:t>
            </a:r>
            <a:r>
              <a:rPr lang="en-US" dirty="0" smtClean="0"/>
              <a:t>ot alone </a:t>
            </a:r>
            <a:r>
              <a:rPr lang="en-US" dirty="0"/>
              <a:t>by the </a:t>
            </a:r>
            <a:r>
              <a:rPr lang="en-US" dirty="0" smtClean="0"/>
              <a:t>Scrum Master</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87</a:t>
            </a:fld>
            <a:endParaRPr lang="en-US" dirty="0"/>
          </a:p>
        </p:txBody>
      </p:sp>
      <p:pic>
        <p:nvPicPr>
          <p:cNvPr id="29699"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48400" y="4648200"/>
            <a:ext cx="2215507" cy="1676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2831408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Planning </a:t>
            </a:r>
            <a:r>
              <a:rPr lang="en-US" dirty="0" smtClean="0"/>
              <a:t>Meeting (2)</a:t>
            </a:r>
            <a:endParaRPr lang="en-US" dirty="0"/>
          </a:p>
        </p:txBody>
      </p:sp>
      <p:sp>
        <p:nvSpPr>
          <p:cNvPr id="3" name="Content Placeholder 2"/>
          <p:cNvSpPr>
            <a:spLocks noGrp="1"/>
          </p:cNvSpPr>
          <p:nvPr>
            <p:ph idx="1"/>
          </p:nvPr>
        </p:nvSpPr>
        <p:spPr>
          <a:xfrm>
            <a:off x="228600" y="1066800"/>
            <a:ext cx="8686800" cy="3657600"/>
          </a:xfrm>
        </p:spPr>
        <p:txBody>
          <a:bodyPr/>
          <a:lstStyle/>
          <a:p>
            <a:pPr>
              <a:lnSpc>
                <a:spcPct val="100000"/>
              </a:lnSpc>
            </a:pPr>
            <a:r>
              <a:rPr lang="en-US" dirty="0"/>
              <a:t>Eight hour time limit (for a 4 week </a:t>
            </a:r>
            <a:r>
              <a:rPr lang="en-US" dirty="0" smtClean="0"/>
              <a:t>Sprint)</a:t>
            </a:r>
            <a:endParaRPr lang="en-US" dirty="0"/>
          </a:p>
          <a:p>
            <a:pPr marL="577850" lvl="1" indent="-220663">
              <a:lnSpc>
                <a:spcPct val="100000"/>
              </a:lnSpc>
            </a:pPr>
            <a:r>
              <a:rPr lang="en-US" dirty="0"/>
              <a:t>(1st four hours) </a:t>
            </a:r>
            <a:r>
              <a:rPr lang="en-US" dirty="0">
                <a:solidFill>
                  <a:schemeClr val="accent5">
                    <a:lumMod val="20000"/>
                    <a:lumOff val="80000"/>
                  </a:schemeClr>
                </a:solidFill>
              </a:rPr>
              <a:t>Product Owner + Team</a:t>
            </a:r>
            <a:r>
              <a:rPr lang="en-US" dirty="0"/>
              <a:t>: </a:t>
            </a:r>
            <a:endParaRPr lang="en-US" dirty="0" smtClean="0"/>
          </a:p>
          <a:p>
            <a:pPr marL="860425" lvl="2" indent="-211138">
              <a:lnSpc>
                <a:spcPct val="100000"/>
              </a:lnSpc>
            </a:pPr>
            <a:r>
              <a:rPr lang="en-US" dirty="0" smtClean="0"/>
              <a:t>Dialog for prioritizing the Product Backlog</a:t>
            </a:r>
          </a:p>
          <a:p>
            <a:pPr marL="577850" lvl="1" indent="-220663">
              <a:lnSpc>
                <a:spcPct val="100000"/>
              </a:lnSpc>
            </a:pPr>
            <a:r>
              <a:rPr lang="en-US" dirty="0" smtClean="0"/>
              <a:t>(</a:t>
            </a:r>
            <a:r>
              <a:rPr lang="en-US" dirty="0"/>
              <a:t>2nd four hours) </a:t>
            </a:r>
            <a:r>
              <a:rPr lang="en-US" dirty="0">
                <a:solidFill>
                  <a:schemeClr val="accent5">
                    <a:lumMod val="20000"/>
                    <a:lumOff val="80000"/>
                  </a:schemeClr>
                </a:solidFill>
              </a:rPr>
              <a:t>Team only</a:t>
            </a:r>
            <a:r>
              <a:rPr lang="en-US" dirty="0"/>
              <a:t>: </a:t>
            </a:r>
            <a:endParaRPr lang="en-US" dirty="0" smtClean="0"/>
          </a:p>
          <a:p>
            <a:pPr marL="860425" lvl="2" indent="-211138">
              <a:lnSpc>
                <a:spcPct val="100000"/>
              </a:lnSpc>
            </a:pPr>
            <a:r>
              <a:rPr lang="en-US" dirty="0"/>
              <a:t>H</a:t>
            </a:r>
            <a:r>
              <a:rPr lang="en-US" dirty="0" smtClean="0"/>
              <a:t>ashing </a:t>
            </a:r>
            <a:r>
              <a:rPr lang="en-US" dirty="0"/>
              <a:t>out a plan for the Sprint, resulting in the Sprint Backlog</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88</a:t>
            </a:fld>
            <a:endParaRPr lang="en-US" dirty="0"/>
          </a:p>
        </p:txBody>
      </p:sp>
      <p:cxnSp>
        <p:nvCxnSpPr>
          <p:cNvPr id="8" name="Straight Arrow Connector 7"/>
          <p:cNvCxnSpPr>
            <a:stCxn id="14" idx="3"/>
          </p:cNvCxnSpPr>
          <p:nvPr/>
        </p:nvCxnSpPr>
        <p:spPr>
          <a:xfrm>
            <a:off x="3407966" y="5516417"/>
            <a:ext cx="717720" cy="0"/>
          </a:xfrm>
          <a:prstGeom prst="straightConnector1">
            <a:avLst/>
          </a:prstGeom>
          <a:ln w="38100">
            <a:solidFill>
              <a:schemeClr val="accent5">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4125686" y="4444193"/>
            <a:ext cx="4495800" cy="2133600"/>
            <a:chOff x="70531" y="4130990"/>
            <a:chExt cx="2162490" cy="1040180"/>
          </a:xfrm>
          <a:scene3d>
            <a:camera prst="orthographicFront"/>
            <a:lightRig rig="threePt" dir="t"/>
          </a:scene3d>
        </p:grpSpPr>
        <p:sp>
          <p:nvSpPr>
            <p:cNvPr id="10" name="Rounded Rectangle 9"/>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1" name="Rounded Rectangle 4"/>
            <p:cNvSpPr/>
            <p:nvPr/>
          </p:nvSpPr>
          <p:spPr>
            <a:xfrm>
              <a:off x="115755" y="4161456"/>
              <a:ext cx="2101558" cy="979248"/>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defTabSz="889000">
                <a:lnSpc>
                  <a:spcPct val="90000"/>
                </a:lnSpc>
                <a:spcAft>
                  <a:spcPct val="35000"/>
                </a:spcAft>
              </a:pPr>
              <a:r>
                <a:rPr lang="en-US" sz="2000" b="1" dirty="0">
                  <a:effectLst>
                    <a:outerShdw blurRad="38100" dist="38100" dir="2700000" algn="tl">
                      <a:srgbClr val="000000">
                        <a:alpha val="43137"/>
                      </a:srgbClr>
                    </a:outerShdw>
                  </a:effectLst>
                </a:rPr>
                <a:t>Code the middle tier (8 hours)</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user interface (4)</a:t>
              </a:r>
            </a:p>
            <a:p>
              <a:pPr lvl="0" defTabSz="889000">
                <a:lnSpc>
                  <a:spcPct val="90000"/>
                </a:lnSpc>
                <a:spcAft>
                  <a:spcPct val="35000"/>
                </a:spcAft>
              </a:pPr>
              <a:r>
                <a:rPr lang="en-US" sz="2000" b="1" dirty="0">
                  <a:effectLst>
                    <a:outerShdw blurRad="38100" dist="38100" dir="2700000" algn="tl">
                      <a:srgbClr val="000000">
                        <a:alpha val="43137"/>
                      </a:srgbClr>
                    </a:outerShdw>
                  </a:effectLst>
                </a:rPr>
                <a:t>Write test fixtures (4)</a:t>
              </a:r>
            </a:p>
            <a:p>
              <a:pPr lvl="0" defTabSz="889000">
                <a:lnSpc>
                  <a:spcPct val="90000"/>
                </a:lnSpc>
                <a:spcAft>
                  <a:spcPct val="35000"/>
                </a:spcAft>
              </a:pPr>
              <a:r>
                <a:rPr lang="en-US" sz="2000" b="1" dirty="0">
                  <a:effectLst>
                    <a:outerShdw blurRad="38100" dist="38100" dir="2700000" algn="tl">
                      <a:srgbClr val="000000">
                        <a:alpha val="43137"/>
                      </a:srgbClr>
                    </a:outerShdw>
                  </a:effectLst>
                </a:rPr>
                <a:t>Code the foo class (6)</a:t>
              </a:r>
            </a:p>
            <a:p>
              <a:pPr lvl="0" defTabSz="889000">
                <a:lnSpc>
                  <a:spcPct val="90000"/>
                </a:lnSpc>
                <a:spcAft>
                  <a:spcPct val="35000"/>
                </a:spcAft>
              </a:pPr>
              <a:r>
                <a:rPr lang="en-US" sz="2000" b="1" dirty="0">
                  <a:effectLst>
                    <a:outerShdw blurRad="38100" dist="38100" dir="2700000" algn="tl">
                      <a:srgbClr val="000000">
                        <a:alpha val="43137"/>
                      </a:srgbClr>
                    </a:outerShdw>
                  </a:effectLst>
                </a:rPr>
                <a:t>Update performance tests (4)</a:t>
              </a:r>
            </a:p>
          </p:txBody>
        </p:sp>
      </p:grpSp>
      <p:grpSp>
        <p:nvGrpSpPr>
          <p:cNvPr id="12" name="Group 11"/>
          <p:cNvGrpSpPr/>
          <p:nvPr/>
        </p:nvGrpSpPr>
        <p:grpSpPr>
          <a:xfrm>
            <a:off x="533400" y="4762499"/>
            <a:ext cx="2895600" cy="1507836"/>
            <a:chOff x="70531" y="4130990"/>
            <a:chExt cx="2162490" cy="1040180"/>
          </a:xfrm>
          <a:scene3d>
            <a:camera prst="orthographicFront"/>
            <a:lightRig rig="threePt" dir="t"/>
          </a:scene3d>
        </p:grpSpPr>
        <p:sp>
          <p:nvSpPr>
            <p:cNvPr id="13" name="Rounded Rectangle 12"/>
            <p:cNvSpPr/>
            <p:nvPr/>
          </p:nvSpPr>
          <p:spPr>
            <a:xfrm>
              <a:off x="70531" y="4130990"/>
              <a:ext cx="2162490" cy="1040180"/>
            </a:xfrm>
            <a:prstGeom prst="roundRect">
              <a:avLst>
                <a:gd name="adj" fmla="val 10000"/>
              </a:avLst>
            </a:prstGeom>
            <a:gradFill flip="none" rotWithShape="1">
              <a:gsLst>
                <a:gs pos="0">
                  <a:schemeClr val="accent5">
                    <a:lumMod val="20000"/>
                    <a:lumOff val="80000"/>
                  </a:schemeClr>
                </a:gs>
                <a:gs pos="39999">
                  <a:schemeClr val="tx2">
                    <a:lumMod val="60000"/>
                    <a:lumOff val="40000"/>
                  </a:schemeClr>
                </a:gs>
                <a:gs pos="100000">
                  <a:schemeClr val="tx2">
                    <a:lumMod val="75000"/>
                  </a:schemeClr>
                </a:gs>
              </a:gsLst>
              <a:lin ang="4800000" scaled="0"/>
              <a:tileRect/>
            </a:gradFill>
            <a:ln>
              <a:noFill/>
            </a:ln>
            <a:effectLst>
              <a:outerShdw blurRad="50800" dist="38100" dir="2700000" algn="tl" rotWithShape="0">
                <a:schemeClr val="bg2">
                  <a:lumMod val="60000"/>
                  <a:lumOff val="40000"/>
                  <a:alpha val="40000"/>
                </a:schemeClr>
              </a:outerShdw>
            </a:effectLst>
            <a:sp3d extrusionH="76200" contourW="12700">
              <a:bevelT/>
              <a:extrusionClr>
                <a:schemeClr val="accent5">
                  <a:lumMod val="20000"/>
                  <a:lumOff val="80000"/>
                </a:schemeClr>
              </a:extrusionClr>
              <a:contourClr>
                <a:schemeClr val="bg2">
                  <a:lumMod val="40000"/>
                  <a:lumOff val="60000"/>
                </a:schemeClr>
              </a:contourClr>
            </a:sp3d>
          </p:spPr>
          <p:style>
            <a:lnRef idx="2">
              <a:scrgbClr r="0" g="0" b="0"/>
            </a:lnRef>
            <a:fillRef idx="1">
              <a:scrgbClr r="0" g="0" b="0"/>
            </a:fillRef>
            <a:effectRef idx="0">
              <a:scrgbClr r="0" g="0" b="0"/>
            </a:effectRef>
            <a:fontRef idx="minor">
              <a:schemeClr val="dk1">
                <a:hueOff val="0"/>
                <a:satOff val="0"/>
                <a:lumOff val="0"/>
                <a:alphaOff val="0"/>
              </a:schemeClr>
            </a:fontRef>
          </p:style>
        </p:sp>
        <p:sp>
          <p:nvSpPr>
            <p:cNvPr id="14" name="Rounded Rectangle 4"/>
            <p:cNvSpPr/>
            <p:nvPr/>
          </p:nvSpPr>
          <p:spPr>
            <a:xfrm>
              <a:off x="115755" y="4161456"/>
              <a:ext cx="2101558" cy="979248"/>
            </a:xfrm>
            <a:prstGeom prst="rect">
              <a:avLst/>
            </a:prstGeom>
            <a:sp3d/>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76200" tIns="76200" rIns="76200" bIns="76200" numCol="1" spcCol="1270" anchor="ctr" anchorCtr="0">
              <a:noAutofit/>
            </a:bodyPr>
            <a:lstStyle/>
            <a:p>
              <a:pPr lvl="0" algn="ctr" defTabSz="889000">
                <a:lnSpc>
                  <a:spcPct val="90000"/>
                </a:lnSpc>
                <a:spcAft>
                  <a:spcPct val="35000"/>
                </a:spcAft>
              </a:pPr>
              <a:r>
                <a:rPr lang="en-US" sz="2400" b="1" dirty="0">
                  <a:effectLst>
                    <a:outerShdw blurRad="38100" dist="38100" dir="2700000" algn="tl">
                      <a:srgbClr val="000000">
                        <a:alpha val="43137"/>
                      </a:srgbClr>
                    </a:outerShdw>
                  </a:effectLst>
                </a:rPr>
                <a:t>As a vacation planner, I want to see photos of the </a:t>
              </a:r>
              <a:r>
                <a:rPr lang="en-US" sz="2400" b="1" dirty="0" smtClean="0">
                  <a:effectLst>
                    <a:outerShdw blurRad="38100" dist="38100" dir="2700000" algn="tl">
                      <a:srgbClr val="000000">
                        <a:alpha val="43137"/>
                      </a:srgbClr>
                    </a:outerShdw>
                  </a:effectLst>
                </a:rPr>
                <a:t>hotels</a:t>
              </a:r>
              <a:endParaRPr lang="en-US" sz="2400" b="1" dirty="0">
                <a:effectLst>
                  <a:outerShdw blurRad="38100" dist="38100" dir="2700000" algn="tl">
                    <a:srgbClr val="000000">
                      <a:alpha val="43137"/>
                    </a:srgbClr>
                  </a:outerShdw>
                </a:effectLst>
              </a:endParaRPr>
            </a:p>
          </p:txBody>
        </p:sp>
      </p:grpSp>
    </p:spTree>
    <p:extLst>
      <p:ext uri="{BB962C8B-B14F-4D97-AF65-F5344CB8AC3E}">
        <p14:creationId xmlns:p14="http://schemas.microsoft.com/office/powerpoint/2010/main" val="82097870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Daily Scrum</a:t>
            </a:r>
            <a:endParaRPr lang="en-US" dirty="0"/>
          </a:p>
        </p:txBody>
      </p:sp>
      <p:sp>
        <p:nvSpPr>
          <p:cNvPr id="3" name="Content Placeholder 2"/>
          <p:cNvSpPr>
            <a:spLocks noGrp="1"/>
          </p:cNvSpPr>
          <p:nvPr>
            <p:ph idx="1"/>
          </p:nvPr>
        </p:nvSpPr>
        <p:spPr/>
        <p:txBody>
          <a:bodyPr/>
          <a:lstStyle/>
          <a:p>
            <a:pPr>
              <a:lnSpc>
                <a:spcPct val="100000"/>
              </a:lnSpc>
            </a:pPr>
            <a:r>
              <a:rPr lang="en-US" dirty="0" smtClean="0"/>
              <a:t>Held </a:t>
            </a:r>
            <a:r>
              <a:rPr lang="en-US" dirty="0" smtClean="0">
                <a:solidFill>
                  <a:schemeClr val="accent5">
                    <a:lumMod val="20000"/>
                    <a:lumOff val="80000"/>
                  </a:schemeClr>
                </a:solidFill>
              </a:rPr>
              <a:t>each </a:t>
            </a:r>
            <a:r>
              <a:rPr lang="en-US" dirty="0">
                <a:solidFill>
                  <a:schemeClr val="accent5">
                    <a:lumMod val="20000"/>
                    <a:lumOff val="80000"/>
                  </a:schemeClr>
                </a:solidFill>
              </a:rPr>
              <a:t>day </a:t>
            </a:r>
            <a:r>
              <a:rPr lang="en-US" dirty="0"/>
              <a:t>during the </a:t>
            </a:r>
            <a:r>
              <a:rPr lang="en-US" dirty="0" smtClean="0"/>
              <a:t>sprint</a:t>
            </a:r>
          </a:p>
          <a:p>
            <a:pPr marL="577850" lvl="1" indent="-220663">
              <a:lnSpc>
                <a:spcPct val="100000"/>
              </a:lnSpc>
              <a:tabLst>
                <a:tab pos="1425575" algn="l"/>
              </a:tabLst>
            </a:pPr>
            <a:r>
              <a:rPr lang="en-US" dirty="0" smtClean="0"/>
              <a:t>Also called the </a:t>
            </a:r>
            <a:r>
              <a:rPr lang="en-US" dirty="0">
                <a:solidFill>
                  <a:schemeClr val="accent5">
                    <a:lumMod val="20000"/>
                    <a:lumOff val="80000"/>
                  </a:schemeClr>
                </a:solidFill>
              </a:rPr>
              <a:t>daily </a:t>
            </a:r>
            <a:r>
              <a:rPr lang="en-US" dirty="0" smtClean="0">
                <a:solidFill>
                  <a:schemeClr val="accent5">
                    <a:lumMod val="20000"/>
                    <a:lumOff val="80000"/>
                  </a:schemeClr>
                </a:solidFill>
              </a:rPr>
              <a:t>standup</a:t>
            </a:r>
          </a:p>
          <a:p>
            <a:pPr>
              <a:lnSpc>
                <a:spcPct val="100000"/>
              </a:lnSpc>
            </a:pPr>
            <a:r>
              <a:rPr lang="en-US" dirty="0" smtClean="0"/>
              <a:t>This </a:t>
            </a:r>
            <a:r>
              <a:rPr lang="en-US" dirty="0"/>
              <a:t>meeting has specific </a:t>
            </a:r>
            <a:r>
              <a:rPr lang="en-US" dirty="0">
                <a:solidFill>
                  <a:schemeClr val="accent5">
                    <a:lumMod val="20000"/>
                    <a:lumOff val="80000"/>
                  </a:schemeClr>
                </a:solidFill>
              </a:rPr>
              <a:t>guidelines</a:t>
            </a:r>
            <a:r>
              <a:rPr lang="en-US" dirty="0"/>
              <a:t>:</a:t>
            </a:r>
          </a:p>
          <a:p>
            <a:pPr marL="577850" lvl="1" indent="-220663">
              <a:lnSpc>
                <a:spcPct val="100000"/>
              </a:lnSpc>
            </a:pPr>
            <a:r>
              <a:rPr lang="en-US" dirty="0"/>
              <a:t>The meeting starts </a:t>
            </a:r>
            <a:r>
              <a:rPr lang="en-US" dirty="0">
                <a:solidFill>
                  <a:schemeClr val="accent5">
                    <a:lumMod val="20000"/>
                    <a:lumOff val="80000"/>
                  </a:schemeClr>
                </a:solidFill>
              </a:rPr>
              <a:t>precisely on </a:t>
            </a:r>
            <a:r>
              <a:rPr lang="en-US" dirty="0" smtClean="0">
                <a:solidFill>
                  <a:schemeClr val="accent5">
                    <a:lumMod val="20000"/>
                    <a:lumOff val="80000"/>
                  </a:schemeClr>
                </a:solidFill>
              </a:rPr>
              <a:t>time</a:t>
            </a:r>
            <a:endParaRPr lang="en-US" dirty="0"/>
          </a:p>
          <a:p>
            <a:pPr marL="577850" lvl="1" indent="-220663">
              <a:lnSpc>
                <a:spcPct val="100000"/>
              </a:lnSpc>
            </a:pPr>
            <a:r>
              <a:rPr lang="en-US" dirty="0"/>
              <a:t>All are welcome, but normally only the core roles speak</a:t>
            </a:r>
          </a:p>
          <a:p>
            <a:pPr marL="577850" lvl="1" indent="-220663">
              <a:lnSpc>
                <a:spcPct val="100000"/>
              </a:lnSpc>
            </a:pPr>
            <a:r>
              <a:rPr lang="en-US" dirty="0"/>
              <a:t>The meeting is </a:t>
            </a:r>
            <a:r>
              <a:rPr lang="en-US" dirty="0" smtClean="0">
                <a:solidFill>
                  <a:schemeClr val="accent5">
                    <a:lumMod val="20000"/>
                    <a:lumOff val="80000"/>
                  </a:schemeClr>
                </a:solidFill>
              </a:rPr>
              <a:t>time-boxed</a:t>
            </a:r>
            <a:r>
              <a:rPr lang="en-US" dirty="0" smtClean="0"/>
              <a:t> </a:t>
            </a:r>
            <a:r>
              <a:rPr lang="en-US" dirty="0"/>
              <a:t>to 15 minutes</a:t>
            </a:r>
          </a:p>
          <a:p>
            <a:pPr marL="577850" lvl="1" indent="-220663">
              <a:lnSpc>
                <a:spcPct val="100000"/>
              </a:lnSpc>
            </a:pPr>
            <a:r>
              <a:rPr lang="en-US" dirty="0"/>
              <a:t>The meeting should happen at the same </a:t>
            </a:r>
            <a:r>
              <a:rPr lang="en-US" dirty="0">
                <a:solidFill>
                  <a:schemeClr val="accent5">
                    <a:lumMod val="20000"/>
                    <a:lumOff val="80000"/>
                  </a:schemeClr>
                </a:solidFill>
              </a:rPr>
              <a:t>location</a:t>
            </a:r>
            <a:r>
              <a:rPr lang="en-US" dirty="0"/>
              <a:t> and same </a:t>
            </a:r>
            <a:r>
              <a:rPr lang="en-US" dirty="0">
                <a:solidFill>
                  <a:schemeClr val="accent5">
                    <a:lumMod val="20000"/>
                    <a:lumOff val="80000"/>
                  </a:schemeClr>
                </a:solidFill>
              </a:rPr>
              <a:t>time</a:t>
            </a:r>
            <a:r>
              <a:rPr lang="en-US" dirty="0"/>
              <a:t> every day</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89</a:t>
            </a:fld>
            <a:endParaRPr lang="en-US" dirty="0"/>
          </a:p>
        </p:txBody>
      </p:sp>
      <p:pic>
        <p:nvPicPr>
          <p:cNvPr id="31746"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876661" y="984752"/>
            <a:ext cx="1828800" cy="1237489"/>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3441284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066800"/>
            <a:ext cx="7924800" cy="838200"/>
          </a:xfrm>
        </p:spPr>
        <p:txBody>
          <a:bodyPr/>
          <a:lstStyle/>
          <a:p>
            <a:r>
              <a:rPr lang="en-US" dirty="0" smtClean="0"/>
              <a:t>V-model </a:t>
            </a:r>
            <a:endParaRPr lang="en-US" dirty="0"/>
          </a:p>
        </p:txBody>
      </p:sp>
      <p:sp>
        <p:nvSpPr>
          <p:cNvPr id="3" name="Subtitle 2"/>
          <p:cNvSpPr>
            <a:spLocks noGrp="1"/>
          </p:cNvSpPr>
          <p:nvPr>
            <p:ph type="subTitle" idx="1"/>
          </p:nvPr>
        </p:nvSpPr>
        <p:spPr>
          <a:xfrm>
            <a:off x="685800" y="1905000"/>
            <a:ext cx="7924800" cy="569120"/>
          </a:xfrm>
        </p:spPr>
        <p:txBody>
          <a:bodyPr/>
          <a:lstStyle/>
          <a:p>
            <a:r>
              <a:rPr lang="en-US" dirty="0"/>
              <a:t>(Sequential Development Model)</a:t>
            </a:r>
          </a:p>
        </p:txBody>
      </p:sp>
      <p:pic>
        <p:nvPicPr>
          <p:cNvPr id="1026" name="Picture 2" descr="File:V-mode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928" y="2530761"/>
            <a:ext cx="5257135" cy="4126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112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a:t>
            </a:r>
            <a:r>
              <a:rPr lang="en-US" dirty="0" smtClean="0"/>
              <a:t>Scrum (2)</a:t>
            </a:r>
            <a:endParaRPr lang="en-US" dirty="0"/>
          </a:p>
        </p:txBody>
      </p:sp>
      <p:sp>
        <p:nvSpPr>
          <p:cNvPr id="3" name="Content Placeholder 2"/>
          <p:cNvSpPr>
            <a:spLocks noGrp="1"/>
          </p:cNvSpPr>
          <p:nvPr>
            <p:ph idx="1"/>
          </p:nvPr>
        </p:nvSpPr>
        <p:spPr/>
        <p:txBody>
          <a:bodyPr/>
          <a:lstStyle/>
          <a:p>
            <a:r>
              <a:rPr lang="en-US" dirty="0"/>
              <a:t>Everyone answers </a:t>
            </a:r>
            <a:r>
              <a:rPr lang="en-US" dirty="0">
                <a:solidFill>
                  <a:schemeClr val="accent5">
                    <a:lumMod val="20000"/>
                    <a:lumOff val="80000"/>
                  </a:schemeClr>
                </a:solidFill>
              </a:rPr>
              <a:t>3 </a:t>
            </a:r>
            <a:r>
              <a:rPr lang="en-US" dirty="0" smtClean="0">
                <a:solidFill>
                  <a:schemeClr val="accent5">
                    <a:lumMod val="20000"/>
                    <a:lumOff val="80000"/>
                  </a:schemeClr>
                </a:solidFill>
              </a:rPr>
              <a:t>questions</a:t>
            </a:r>
            <a:endParaRPr lang="en-US" dirty="0">
              <a:solidFill>
                <a:schemeClr val="accent5">
                  <a:lumMod val="20000"/>
                  <a:lumOff val="80000"/>
                </a:schemeClr>
              </a:solidFill>
            </a:endParaRPr>
          </a:p>
          <a:p>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90</a:t>
            </a:fld>
            <a:endParaRPr lang="en-US" dirty="0"/>
          </a:p>
        </p:txBody>
      </p:sp>
      <p:grpSp>
        <p:nvGrpSpPr>
          <p:cNvPr id="6" name="Group 3"/>
          <p:cNvGrpSpPr>
            <a:grpSpLocks/>
          </p:cNvGrpSpPr>
          <p:nvPr/>
        </p:nvGrpSpPr>
        <p:grpSpPr bwMode="auto">
          <a:xfrm>
            <a:off x="471942" y="1371600"/>
            <a:ext cx="6870700" cy="1524000"/>
            <a:chOff x="0" y="0"/>
            <a:chExt cx="4328" cy="960"/>
          </a:xfrm>
        </p:grpSpPr>
        <p:sp>
          <p:nvSpPr>
            <p:cNvPr id="7" name="AutoShape 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did you do yesterday?</a:t>
              </a:r>
            </a:p>
          </p:txBody>
        </p:sp>
        <p:grpSp>
          <p:nvGrpSpPr>
            <p:cNvPr id="8" name="Group 5"/>
            <p:cNvGrpSpPr>
              <a:grpSpLocks/>
            </p:cNvGrpSpPr>
            <p:nvPr/>
          </p:nvGrpSpPr>
          <p:grpSpPr bwMode="auto">
            <a:xfrm>
              <a:off x="3728" y="0"/>
              <a:ext cx="600" cy="600"/>
              <a:chOff x="0" y="0"/>
              <a:chExt cx="600" cy="600"/>
            </a:xfrm>
          </p:grpSpPr>
          <p:pic>
            <p:nvPicPr>
              <p:cNvPr id="9" name="Picture 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10" name="Rectangle 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1</a:t>
                </a:r>
              </a:p>
            </p:txBody>
          </p:sp>
        </p:grpSp>
      </p:grpSp>
      <p:grpSp>
        <p:nvGrpSpPr>
          <p:cNvPr id="17" name="Group 8"/>
          <p:cNvGrpSpPr>
            <a:grpSpLocks/>
          </p:cNvGrpSpPr>
          <p:nvPr/>
        </p:nvGrpSpPr>
        <p:grpSpPr bwMode="auto">
          <a:xfrm>
            <a:off x="1338263" y="2916464"/>
            <a:ext cx="6870700" cy="1524000"/>
            <a:chOff x="0" y="0"/>
            <a:chExt cx="4328" cy="960"/>
          </a:xfrm>
        </p:grpSpPr>
        <p:sp>
          <p:nvSpPr>
            <p:cNvPr id="18" name="AutoShape 9"/>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What will you do today?</a:t>
              </a:r>
            </a:p>
          </p:txBody>
        </p:sp>
        <p:grpSp>
          <p:nvGrpSpPr>
            <p:cNvPr id="19" name="Group 10"/>
            <p:cNvGrpSpPr>
              <a:grpSpLocks/>
            </p:cNvGrpSpPr>
            <p:nvPr/>
          </p:nvGrpSpPr>
          <p:grpSpPr bwMode="auto">
            <a:xfrm>
              <a:off x="3728" y="0"/>
              <a:ext cx="600" cy="600"/>
              <a:chOff x="0" y="0"/>
              <a:chExt cx="600" cy="600"/>
            </a:xfrm>
          </p:grpSpPr>
          <p:pic>
            <p:nvPicPr>
              <p:cNvPr id="20" name="Picture 11"/>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1" name="Rectangle 12"/>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dirty="0">
                    <a:solidFill>
                      <a:srgbClr val="FFFFFF"/>
                    </a:solidFill>
                    <a:latin typeface="Arial Rounded MT Bold" charset="0"/>
                    <a:ea typeface="Arial Rounded MT Bold" charset="0"/>
                    <a:cs typeface="Arial Rounded MT Bold" charset="0"/>
                    <a:sym typeface="Arial Rounded MT Bold" charset="0"/>
                  </a:rPr>
                  <a:t>2</a:t>
                </a:r>
              </a:p>
            </p:txBody>
          </p:sp>
        </p:grpSp>
      </p:grpSp>
      <p:grpSp>
        <p:nvGrpSpPr>
          <p:cNvPr id="22" name="Group 13"/>
          <p:cNvGrpSpPr>
            <a:grpSpLocks/>
          </p:cNvGrpSpPr>
          <p:nvPr/>
        </p:nvGrpSpPr>
        <p:grpSpPr bwMode="auto">
          <a:xfrm>
            <a:off x="1981200" y="4601029"/>
            <a:ext cx="6870700" cy="1524000"/>
            <a:chOff x="0" y="0"/>
            <a:chExt cx="4328" cy="960"/>
          </a:xfrm>
        </p:grpSpPr>
        <p:sp>
          <p:nvSpPr>
            <p:cNvPr id="23" name="AutoShape 14"/>
            <p:cNvSpPr>
              <a:spLocks/>
            </p:cNvSpPr>
            <p:nvPr/>
          </p:nvSpPr>
          <p:spPr bwMode="auto">
            <a:xfrm>
              <a:off x="0" y="312"/>
              <a:ext cx="4264" cy="648"/>
            </a:xfrm>
            <a:prstGeom prst="roundRect">
              <a:avLst>
                <a:gd name="adj" fmla="val 29630"/>
              </a:avLst>
            </a:prstGeom>
            <a:blipFill dpi="0" rotWithShape="0">
              <a:blip r:embed="rId2" cstate="print">
                <a:extLst>
                  <a:ext uri="{28A0092B-C50C-407E-A947-70E740481C1C}">
                    <a14:useLocalDpi xmlns:a14="http://schemas.microsoft.com/office/drawing/2010/main"/>
                  </a:ext>
                </a:extLst>
              </a:blip>
              <a:srcRect/>
              <a:tile tx="0" ty="0" sx="100000" sy="100000" flip="none" algn="tl"/>
            </a:blipFill>
            <a:ln w="25400">
              <a:solidFill>
                <a:srgbClr val="00531C"/>
              </a:solidFill>
              <a:round/>
              <a:headEnd/>
              <a:tailEnd/>
            </a:ln>
            <a:effectLst>
              <a:outerShdw blurRad="63500" dist="63500" dir="2700000" algn="ctr" rotWithShape="0">
                <a:schemeClr val="bg2">
                  <a:alpha val="29999"/>
                </a:schemeClr>
              </a:outerShdw>
            </a:effectLst>
          </p:spPr>
          <p:txBody>
            <a:bodyPr lIns="0" tIns="0" rIns="0" bIns="0" anchor="ctr"/>
            <a:lstStyle/>
            <a:p>
              <a:pPr algn="l">
                <a:tabLst>
                  <a:tab pos="1066800" algn="l"/>
                </a:tabLst>
                <a:defRPr/>
              </a:pPr>
              <a:r>
                <a:rPr lang="en-US" sz="3600" dirty="0">
                  <a:solidFill>
                    <a:srgbClr val="FFFFFF"/>
                  </a:solidFill>
                  <a:latin typeface="Arial" charset="0"/>
                  <a:ea typeface="Arial" charset="0"/>
                  <a:cs typeface="Arial" charset="0"/>
                  <a:sym typeface="Arial" charset="0"/>
                </a:rPr>
                <a:t>Is anything in your way?</a:t>
              </a:r>
            </a:p>
          </p:txBody>
        </p:sp>
        <p:grpSp>
          <p:nvGrpSpPr>
            <p:cNvPr id="24" name="Group 15"/>
            <p:cNvGrpSpPr>
              <a:grpSpLocks/>
            </p:cNvGrpSpPr>
            <p:nvPr/>
          </p:nvGrpSpPr>
          <p:grpSpPr bwMode="auto">
            <a:xfrm>
              <a:off x="3728" y="0"/>
              <a:ext cx="600" cy="600"/>
              <a:chOff x="0" y="0"/>
              <a:chExt cx="600" cy="600"/>
            </a:xfrm>
          </p:grpSpPr>
          <p:pic>
            <p:nvPicPr>
              <p:cNvPr id="25" name="Picture 16"/>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0"/>
                <a:ext cx="600" cy="600"/>
              </a:xfrm>
              <a:prstGeom prst="rect">
                <a:avLst/>
              </a:prstGeom>
              <a:noFill/>
              <a:ln w="25400">
                <a:noFill/>
                <a:miter lim="800000"/>
                <a:headEnd/>
                <a:tailEnd/>
              </a:ln>
              <a:effectLst>
                <a:outerShdw dist="101600" dir="2700000" algn="ctr" rotWithShape="0">
                  <a:schemeClr val="bg2">
                    <a:alpha val="79999"/>
                  </a:schemeClr>
                </a:outerShdw>
              </a:effectLst>
            </p:spPr>
          </p:pic>
          <p:sp>
            <p:nvSpPr>
              <p:cNvPr id="26" name="Rectangle 17"/>
              <p:cNvSpPr>
                <a:spLocks/>
              </p:cNvSpPr>
              <p:nvPr/>
            </p:nvSpPr>
            <p:spPr bwMode="auto">
              <a:xfrm>
                <a:off x="123" y="40"/>
                <a:ext cx="336" cy="528"/>
              </a:xfrm>
              <a:prstGeom prst="rect">
                <a:avLst/>
              </a:prstGeom>
              <a:noFill/>
              <a:ln w="9525">
                <a:noFill/>
                <a:miter lim="800000"/>
                <a:headEnd/>
                <a:tailEnd/>
              </a:ln>
              <a:effectLst>
                <a:outerShdw dist="25399" dir="13500000" algn="ctr" rotWithShape="0">
                  <a:schemeClr val="bg2"/>
                </a:outerShdw>
              </a:effectLst>
            </p:spPr>
            <p:txBody>
              <a:bodyPr lIns="50800" tIns="50800" rIns="50800" bIns="50800"/>
              <a:lstStyle/>
              <a:p>
                <a:pPr>
                  <a:tabLst>
                    <a:tab pos="1066800" algn="l"/>
                  </a:tabLst>
                  <a:defRPr/>
                </a:pPr>
                <a:r>
                  <a:rPr lang="en-US" sz="5000">
                    <a:solidFill>
                      <a:srgbClr val="FFFFFF"/>
                    </a:solidFill>
                    <a:latin typeface="Arial Rounded MT Bold" charset="0"/>
                    <a:ea typeface="Arial Rounded MT Bold" charset="0"/>
                    <a:cs typeface="Arial Rounded MT Bold" charset="0"/>
                    <a:sym typeface="Arial Rounded MT Bold" charset="0"/>
                  </a:rPr>
                  <a:t>3</a:t>
                </a:r>
              </a:p>
            </p:txBody>
          </p:sp>
        </p:grpSp>
      </p:grpSp>
    </p:spTree>
    <p:extLst>
      <p:ext uri="{BB962C8B-B14F-4D97-AF65-F5344CB8AC3E}">
        <p14:creationId xmlns:p14="http://schemas.microsoft.com/office/powerpoint/2010/main" val="64249068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Daily Scrum </a:t>
            </a:r>
            <a:r>
              <a:rPr lang="en-US" dirty="0" smtClean="0"/>
              <a:t>(3)</a:t>
            </a:r>
            <a:endParaRPr lang="en-US" dirty="0"/>
          </a:p>
        </p:txBody>
      </p:sp>
      <p:sp>
        <p:nvSpPr>
          <p:cNvPr id="3" name="Content Placeholder 2"/>
          <p:cNvSpPr>
            <a:spLocks noGrp="1"/>
          </p:cNvSpPr>
          <p:nvPr>
            <p:ph idx="1"/>
          </p:nvPr>
        </p:nvSpPr>
        <p:spPr/>
        <p:txBody>
          <a:bodyPr/>
          <a:lstStyle/>
          <a:p>
            <a:pPr>
              <a:lnSpc>
                <a:spcPct val="100000"/>
              </a:lnSpc>
            </a:pPr>
            <a:r>
              <a:rPr lang="en-US" dirty="0" smtClean="0"/>
              <a:t>The Scrum meeting helps avoiding other </a:t>
            </a:r>
            <a:r>
              <a:rPr lang="en-US" dirty="0" smtClean="0">
                <a:solidFill>
                  <a:schemeClr val="accent5">
                    <a:lumMod val="20000"/>
                    <a:lumOff val="80000"/>
                  </a:schemeClr>
                </a:solidFill>
              </a:rPr>
              <a:t>unnecessary meetings</a:t>
            </a:r>
          </a:p>
          <a:p>
            <a:pPr>
              <a:lnSpc>
                <a:spcPct val="100000"/>
              </a:lnSpc>
            </a:pPr>
            <a:r>
              <a:rPr lang="en-US" dirty="0" smtClean="0"/>
              <a:t>If a problem needs discussion – this can be done </a:t>
            </a:r>
            <a:r>
              <a:rPr lang="en-US" dirty="0" smtClean="0">
                <a:solidFill>
                  <a:schemeClr val="accent6">
                    <a:lumMod val="20000"/>
                    <a:lumOff val="80000"/>
                  </a:schemeClr>
                </a:solidFill>
              </a:rPr>
              <a:t>after</a:t>
            </a:r>
            <a:r>
              <a:rPr lang="en-US" dirty="0" smtClean="0"/>
              <a:t> the meeting</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91</a:t>
            </a:fld>
            <a:endParaRPr lang="en-US" dirty="0"/>
          </a:p>
        </p:txBody>
      </p:sp>
      <p:pic>
        <p:nvPicPr>
          <p:cNvPr id="37891"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548226" y="3505200"/>
            <a:ext cx="4047548" cy="281940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102644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a:t>
            </a:r>
            <a:r>
              <a:rPr lang="en-US" dirty="0" smtClean="0"/>
              <a:t>Review/Demo </a:t>
            </a:r>
            <a:r>
              <a:rPr lang="en-US" dirty="0"/>
              <a:t>Meeting</a:t>
            </a:r>
          </a:p>
        </p:txBody>
      </p:sp>
      <p:sp>
        <p:nvSpPr>
          <p:cNvPr id="3" name="Content Placeholder 2"/>
          <p:cNvSpPr>
            <a:spLocks noGrp="1"/>
          </p:cNvSpPr>
          <p:nvPr>
            <p:ph idx="1"/>
          </p:nvPr>
        </p:nvSpPr>
        <p:spPr/>
        <p:txBody>
          <a:bodyPr/>
          <a:lstStyle/>
          <a:p>
            <a:pPr>
              <a:lnSpc>
                <a:spcPct val="100000"/>
              </a:lnSpc>
            </a:pPr>
            <a:r>
              <a:rPr lang="en-US" dirty="0"/>
              <a:t>Review the work that was completed and not completed</a:t>
            </a:r>
          </a:p>
          <a:p>
            <a:pPr>
              <a:lnSpc>
                <a:spcPct val="100000"/>
              </a:lnSpc>
            </a:pPr>
            <a:r>
              <a:rPr lang="en-US" dirty="0"/>
              <a:t>Present the </a:t>
            </a:r>
            <a:r>
              <a:rPr lang="en-US" dirty="0">
                <a:solidFill>
                  <a:schemeClr val="accent5">
                    <a:lumMod val="20000"/>
                    <a:lumOff val="80000"/>
                  </a:schemeClr>
                </a:solidFill>
              </a:rPr>
              <a:t>completed work </a:t>
            </a:r>
            <a:r>
              <a:rPr lang="en-US" dirty="0"/>
              <a:t>to the stakeholders (a.k.a. “the demo</a:t>
            </a:r>
            <a:r>
              <a:rPr lang="en-US" dirty="0" smtClean="0"/>
              <a:t>”)</a:t>
            </a:r>
          </a:p>
          <a:p>
            <a:pPr marL="577850" lvl="1" indent="-220663">
              <a:lnSpc>
                <a:spcPct val="100000"/>
              </a:lnSpc>
            </a:pPr>
            <a:r>
              <a:rPr lang="en-US" dirty="0" smtClean="0"/>
              <a:t>New </a:t>
            </a:r>
            <a:r>
              <a:rPr lang="en-US" dirty="0"/>
              <a:t>features or underlying </a:t>
            </a:r>
            <a:r>
              <a:rPr lang="en-US" dirty="0" smtClean="0"/>
              <a:t>architecture</a:t>
            </a:r>
            <a:endParaRPr lang="en-US" dirty="0"/>
          </a:p>
          <a:p>
            <a:pPr marL="577850" lvl="1" indent="-220663">
              <a:lnSpc>
                <a:spcPct val="100000"/>
              </a:lnSpc>
            </a:pPr>
            <a:r>
              <a:rPr lang="en-US" dirty="0"/>
              <a:t>Incomplete work cannot be demonstrated</a:t>
            </a:r>
          </a:p>
          <a:p>
            <a:pPr marL="577850" lvl="1" indent="-220663">
              <a:lnSpc>
                <a:spcPct val="100000"/>
              </a:lnSpc>
            </a:pPr>
            <a:r>
              <a:rPr lang="en-US" dirty="0" smtClean="0"/>
              <a:t>2-hour preparation </a:t>
            </a:r>
            <a:r>
              <a:rPr lang="en-US" dirty="0"/>
              <a:t>time rule</a:t>
            </a:r>
          </a:p>
          <a:p>
            <a:pPr marL="577850" lvl="1" indent="-220663">
              <a:lnSpc>
                <a:spcPct val="100000"/>
              </a:lnSpc>
            </a:pPr>
            <a:r>
              <a:rPr lang="en-US" dirty="0"/>
              <a:t>No </a:t>
            </a:r>
            <a:r>
              <a:rPr lang="en-US" dirty="0" smtClean="0"/>
              <a:t>slides</a:t>
            </a:r>
          </a:p>
          <a:p>
            <a:pPr>
              <a:lnSpc>
                <a:spcPct val="100000"/>
              </a:lnSpc>
            </a:pPr>
            <a:r>
              <a:rPr lang="en-US" dirty="0"/>
              <a:t>Typically 2.5% of </a:t>
            </a:r>
            <a:r>
              <a:rPr lang="en-US" dirty="0" smtClean="0"/>
              <a:t>Sprint Duration</a:t>
            </a:r>
            <a:endParaRPr lang="en-US" dirty="0"/>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92</a:t>
            </a:fld>
            <a:endParaRPr lang="en-US" dirty="0"/>
          </a:p>
        </p:txBody>
      </p:sp>
    </p:spTree>
    <p:extLst>
      <p:ext uri="{BB962C8B-B14F-4D97-AF65-F5344CB8AC3E}">
        <p14:creationId xmlns:p14="http://schemas.microsoft.com/office/powerpoint/2010/main" val="125233602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Sprint Retrospective</a:t>
            </a:r>
          </a:p>
        </p:txBody>
      </p:sp>
      <p:sp>
        <p:nvSpPr>
          <p:cNvPr id="3" name="Content Placeholder 2"/>
          <p:cNvSpPr>
            <a:spLocks noGrp="1"/>
          </p:cNvSpPr>
          <p:nvPr>
            <p:ph idx="1"/>
          </p:nvPr>
        </p:nvSpPr>
        <p:spPr/>
        <p:txBody>
          <a:bodyPr/>
          <a:lstStyle/>
          <a:p>
            <a:pPr>
              <a:lnSpc>
                <a:spcPct val="100000"/>
              </a:lnSpc>
            </a:pPr>
            <a:r>
              <a:rPr lang="en-US" dirty="0"/>
              <a:t>All team members reflect on the past sprint</a:t>
            </a:r>
          </a:p>
          <a:p>
            <a:pPr>
              <a:lnSpc>
                <a:spcPct val="100000"/>
              </a:lnSpc>
            </a:pPr>
            <a:r>
              <a:rPr lang="en-US" dirty="0"/>
              <a:t>Make continuous process improvements</a:t>
            </a:r>
          </a:p>
          <a:p>
            <a:pPr>
              <a:lnSpc>
                <a:spcPct val="100000"/>
              </a:lnSpc>
            </a:pPr>
            <a:r>
              <a:rPr lang="en-US" dirty="0"/>
              <a:t>Two main questions </a:t>
            </a:r>
            <a:r>
              <a:rPr lang="en-US" dirty="0" smtClean="0"/>
              <a:t>are asked</a:t>
            </a:r>
          </a:p>
          <a:p>
            <a:pPr lvl="1">
              <a:lnSpc>
                <a:spcPct val="100000"/>
              </a:lnSpc>
            </a:pPr>
            <a:r>
              <a:rPr lang="en-US" dirty="0" smtClean="0">
                <a:solidFill>
                  <a:schemeClr val="accent5">
                    <a:lumMod val="20000"/>
                    <a:lumOff val="80000"/>
                  </a:schemeClr>
                </a:solidFill>
              </a:rPr>
              <a:t>What </a:t>
            </a:r>
            <a:r>
              <a:rPr lang="en-US">
                <a:solidFill>
                  <a:schemeClr val="accent5">
                    <a:lumMod val="20000"/>
                    <a:lumOff val="80000"/>
                  </a:schemeClr>
                </a:solidFill>
              </a:rPr>
              <a:t>went </a:t>
            </a:r>
            <a:r>
              <a:rPr lang="en-US" smtClean="0">
                <a:solidFill>
                  <a:schemeClr val="accent5">
                    <a:lumMod val="20000"/>
                    <a:lumOff val="80000"/>
                  </a:schemeClr>
                </a:solidFill>
              </a:rPr>
              <a:t>well/bad </a:t>
            </a:r>
            <a:r>
              <a:rPr lang="en-US" dirty="0"/>
              <a:t>during the sprint? </a:t>
            </a:r>
            <a:endParaRPr lang="en-US" dirty="0" smtClean="0"/>
          </a:p>
          <a:p>
            <a:pPr lvl="1">
              <a:lnSpc>
                <a:spcPct val="100000"/>
              </a:lnSpc>
            </a:pPr>
            <a:r>
              <a:rPr lang="en-US" dirty="0" smtClean="0">
                <a:solidFill>
                  <a:schemeClr val="accent5">
                    <a:lumMod val="20000"/>
                    <a:lumOff val="80000"/>
                  </a:schemeClr>
                </a:solidFill>
              </a:rPr>
              <a:t>What </a:t>
            </a:r>
            <a:r>
              <a:rPr lang="en-US" dirty="0">
                <a:solidFill>
                  <a:schemeClr val="accent5">
                    <a:lumMod val="20000"/>
                    <a:lumOff val="80000"/>
                  </a:schemeClr>
                </a:solidFill>
              </a:rPr>
              <a:t>could be improved </a:t>
            </a:r>
            <a:r>
              <a:rPr lang="en-US" dirty="0"/>
              <a:t>in the next sprint?</a:t>
            </a:r>
          </a:p>
          <a:p>
            <a:pPr>
              <a:lnSpc>
                <a:spcPct val="100000"/>
              </a:lnSpc>
            </a:pPr>
            <a:r>
              <a:rPr lang="en-US" dirty="0"/>
              <a:t>Three hour time </a:t>
            </a:r>
            <a:r>
              <a:rPr lang="en-US" dirty="0" smtClean="0"/>
              <a:t>limit  for </a:t>
            </a:r>
            <a:r>
              <a:rPr lang="en-US" dirty="0"/>
              <a:t>a 4 week Sprint</a:t>
            </a:r>
          </a:p>
        </p:txBody>
      </p:sp>
      <p:sp>
        <p:nvSpPr>
          <p:cNvPr id="4" name="Slide Number Placeholder 3"/>
          <p:cNvSpPr>
            <a:spLocks noGrp="1"/>
          </p:cNvSpPr>
          <p:nvPr>
            <p:ph type="sldNum" sz="quarter" idx="10"/>
          </p:nvPr>
        </p:nvSpPr>
        <p:spPr/>
        <p:txBody>
          <a:bodyPr/>
          <a:lstStyle/>
          <a:p>
            <a:pPr>
              <a:defRPr/>
            </a:pPr>
            <a:fld id="{58452FF4-89E3-4D1B-9927-2DBDC00E58D7}" type="slidenum">
              <a:rPr lang="en-US" smtClean="0"/>
              <a:pPr>
                <a:defRPr/>
              </a:pPr>
              <a:t>93</a:t>
            </a:fld>
            <a:endParaRPr lang="en-US" dirty="0"/>
          </a:p>
        </p:txBody>
      </p:sp>
      <p:pic>
        <p:nvPicPr>
          <p:cNvPr id="6"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070143" y="4632960"/>
            <a:ext cx="2971800" cy="1920240"/>
          </a:xfrm>
          <a:prstGeom prst="rect">
            <a:avLst/>
          </a:prstGeom>
          <a:noFill/>
          <a:ln>
            <a:noFill/>
          </a:ln>
          <a:effectLst>
            <a:glow rad="101600">
              <a:schemeClr val="tx1">
                <a:alpha val="40000"/>
              </a:schemeClr>
            </a:glow>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6379474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 </a:t>
            </a:r>
          </a:p>
        </p:txBody>
      </p:sp>
      <p:sp>
        <p:nvSpPr>
          <p:cNvPr id="3" name="Content Placeholder 2"/>
          <p:cNvSpPr>
            <a:spLocks noGrp="1"/>
          </p:cNvSpPr>
          <p:nvPr>
            <p:ph idx="1"/>
          </p:nvPr>
        </p:nvSpPr>
        <p:spPr>
          <a:xfrm>
            <a:off x="228600" y="914400"/>
            <a:ext cx="8686800" cy="5791200"/>
          </a:xfrm>
        </p:spPr>
        <p:txBody>
          <a:bodyPr/>
          <a:lstStyle/>
          <a:p>
            <a:r>
              <a:rPr lang="en-US" sz="2800" dirty="0"/>
              <a:t>In Agile development, user stories are written to capture requirements from the perspectives of developers, testers, and business </a:t>
            </a:r>
            <a:r>
              <a:rPr lang="en-US" sz="2800" dirty="0" smtClean="0"/>
              <a:t>representatives</a:t>
            </a:r>
          </a:p>
          <a:p>
            <a:r>
              <a:rPr lang="en-US" sz="2800" dirty="0"/>
              <a:t>A user story, as a written representation, has the following </a:t>
            </a:r>
            <a:r>
              <a:rPr lang="en-US" sz="2800" dirty="0" smtClean="0"/>
              <a:t>structure</a:t>
            </a:r>
            <a:endParaRPr lang="en-US" sz="2800" dirty="0"/>
          </a:p>
          <a:p>
            <a:pPr marL="347663" lvl="1" indent="0">
              <a:buNone/>
            </a:pPr>
            <a:r>
              <a:rPr lang="en-US" sz="2600" dirty="0"/>
              <a:t>	</a:t>
            </a:r>
            <a:r>
              <a:rPr lang="en-US" dirty="0">
                <a:solidFill>
                  <a:schemeClr val="accent5">
                    <a:lumMod val="20000"/>
                    <a:lumOff val="80000"/>
                  </a:schemeClr>
                </a:solidFill>
              </a:rPr>
              <a:t>As a [user role], 			(WHO)</a:t>
            </a:r>
          </a:p>
          <a:p>
            <a:pPr marL="347663" lvl="1" indent="0">
              <a:buNone/>
            </a:pPr>
            <a:r>
              <a:rPr lang="en-US" dirty="0">
                <a:solidFill>
                  <a:schemeClr val="accent5">
                    <a:lumMod val="20000"/>
                    <a:lumOff val="80000"/>
                  </a:schemeClr>
                </a:solidFill>
              </a:rPr>
              <a:t>	I want to [goal], 			(WHAT)</a:t>
            </a:r>
          </a:p>
          <a:p>
            <a:pPr marL="347663" lvl="1" indent="0">
              <a:buNone/>
            </a:pPr>
            <a:r>
              <a:rPr lang="en-US" dirty="0">
                <a:solidFill>
                  <a:schemeClr val="accent5">
                    <a:lumMod val="20000"/>
                    <a:lumOff val="80000"/>
                  </a:schemeClr>
                </a:solidFill>
              </a:rPr>
              <a:t>	so I can [reason]			(WHY)</a:t>
            </a:r>
          </a:p>
          <a:p>
            <a:endParaRPr lang="en-US" sz="2800" dirty="0"/>
          </a:p>
        </p:txBody>
      </p:sp>
    </p:spTree>
    <p:extLst>
      <p:ext uri="{BB962C8B-B14F-4D97-AF65-F5344CB8AC3E}">
        <p14:creationId xmlns:p14="http://schemas.microsoft.com/office/powerpoint/2010/main" val="33167494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47461" y="197497"/>
            <a:ext cx="7086600" cy="838200"/>
          </a:xfrm>
        </p:spPr>
        <p:txBody>
          <a:bodyPr/>
          <a:lstStyle/>
          <a:p>
            <a:r>
              <a:rPr lang="en-US" dirty="0"/>
              <a:t>Estimating Software Development</a:t>
            </a:r>
          </a:p>
        </p:txBody>
      </p:sp>
      <p:pic>
        <p:nvPicPr>
          <p:cNvPr id="4" name="Content Placeholder 3"/>
          <p:cNvPicPr>
            <a:picLocks noGrp="1" noChangeAspect="1"/>
          </p:cNvPicPr>
          <p:nvPr>
            <p:ph idx="1"/>
          </p:nvPr>
        </p:nvPicPr>
        <p:blipFill>
          <a:blip r:embed="rId2"/>
          <a:stretch>
            <a:fillRect/>
          </a:stretch>
        </p:blipFill>
        <p:spPr>
          <a:xfrm>
            <a:off x="1114425" y="1876425"/>
            <a:ext cx="6915150" cy="3867150"/>
          </a:xfrm>
          <a:prstGeom prst="rect">
            <a:avLst/>
          </a:prstGeom>
        </p:spPr>
      </p:pic>
      <p:cxnSp>
        <p:nvCxnSpPr>
          <p:cNvPr id="5" name="Straight Arrow Connector 4"/>
          <p:cNvCxnSpPr/>
          <p:nvPr/>
        </p:nvCxnSpPr>
        <p:spPr>
          <a:xfrm>
            <a:off x="2724539" y="5318449"/>
            <a:ext cx="4749281" cy="9331"/>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7" name="Straight Arrow Connector 6"/>
          <p:cNvCxnSpPr/>
          <p:nvPr/>
        </p:nvCxnSpPr>
        <p:spPr>
          <a:xfrm flipH="1" flipV="1">
            <a:off x="2715208" y="2603242"/>
            <a:ext cx="9331" cy="2724538"/>
          </a:xfrm>
          <a:prstGeom prst="straightConnector1">
            <a:avLst/>
          </a:prstGeom>
          <a:ln>
            <a:solidFill>
              <a:schemeClr val="accent3">
                <a:lumMod val="20000"/>
                <a:lumOff val="80000"/>
              </a:schemeClr>
            </a:solidFill>
            <a:tailEnd type="triangle"/>
          </a:ln>
        </p:spPr>
        <p:style>
          <a:lnRef idx="3">
            <a:schemeClr val="accent3"/>
          </a:lnRef>
          <a:fillRef idx="0">
            <a:schemeClr val="accent3"/>
          </a:fillRef>
          <a:effectRef idx="2">
            <a:schemeClr val="accent3"/>
          </a:effectRef>
          <a:fontRef idx="minor">
            <a:schemeClr val="tx1"/>
          </a:fontRef>
        </p:style>
      </p:cxnSp>
      <p:sp>
        <p:nvSpPr>
          <p:cNvPr id="10" name="TextBox 9"/>
          <p:cNvSpPr txBox="1"/>
          <p:nvPr/>
        </p:nvSpPr>
        <p:spPr>
          <a:xfrm>
            <a:off x="3648272" y="5570375"/>
            <a:ext cx="2901820"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Effort of  Time</a:t>
            </a:r>
          </a:p>
        </p:txBody>
      </p:sp>
      <p:sp>
        <p:nvSpPr>
          <p:cNvPr id="11" name="TextBox 10"/>
          <p:cNvSpPr txBox="1"/>
          <p:nvPr/>
        </p:nvSpPr>
        <p:spPr>
          <a:xfrm>
            <a:off x="849086" y="3582955"/>
            <a:ext cx="1688841" cy="523220"/>
          </a:xfrm>
          <a:prstGeom prst="rect">
            <a:avLst/>
          </a:prstGeom>
          <a:noFill/>
        </p:spPr>
        <p:txBody>
          <a:bodyPr wrap="square" rtlCol="0">
            <a:spAutoFit/>
          </a:bodyPr>
          <a:lstStyle/>
          <a:p>
            <a:r>
              <a:rPr lang="en-US" sz="2800" b="1" dirty="0">
                <a:solidFill>
                  <a:srgbClr val="EBFFD2"/>
                </a:solidFill>
                <a:effectLst>
                  <a:outerShdw blurRad="38100" dist="38100" dir="2700000" algn="tl">
                    <a:srgbClr val="000000">
                      <a:alpha val="43137"/>
                    </a:srgbClr>
                  </a:outerShdw>
                </a:effectLst>
              </a:rPr>
              <a:t>Accuracy</a:t>
            </a:r>
          </a:p>
        </p:txBody>
      </p:sp>
      <p:sp>
        <p:nvSpPr>
          <p:cNvPr id="12" name="TextBox 11"/>
          <p:cNvSpPr txBox="1"/>
          <p:nvPr/>
        </p:nvSpPr>
        <p:spPr>
          <a:xfrm>
            <a:off x="713209" y="1408837"/>
            <a:ext cx="5090432" cy="553998"/>
          </a:xfrm>
          <a:prstGeom prst="rect">
            <a:avLst/>
          </a:prstGeom>
          <a:noFill/>
        </p:spPr>
        <p:txBody>
          <a:bodyPr wrap="square" rtlCol="0">
            <a:spAutoFit/>
          </a:bodyPr>
          <a:lstStyle/>
          <a:p>
            <a:r>
              <a:rPr lang="en-US" sz="3000" b="1" dirty="0">
                <a:solidFill>
                  <a:schemeClr val="accent5">
                    <a:lumMod val="20000"/>
                    <a:lumOff val="80000"/>
                  </a:schemeClr>
                </a:solidFill>
                <a:effectLst>
                  <a:outerShdw blurRad="38100" dist="38100" dir="2700000" algn="tl">
                    <a:srgbClr val="000000">
                      <a:alpha val="43137"/>
                    </a:srgbClr>
                  </a:outerShdw>
                </a:effectLst>
              </a:rPr>
              <a:t>Estimation is often expensive</a:t>
            </a:r>
          </a:p>
        </p:txBody>
      </p:sp>
    </p:spTree>
    <p:extLst>
      <p:ext uri="{BB962C8B-B14F-4D97-AF65-F5344CB8AC3E}">
        <p14:creationId xmlns:p14="http://schemas.microsoft.com/office/powerpoint/2010/main" val="15723425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38877"/>
            <a:ext cx="7086600" cy="838200"/>
          </a:xfrm>
        </p:spPr>
        <p:txBody>
          <a:bodyPr/>
          <a:lstStyle/>
          <a:p>
            <a:r>
              <a:rPr lang="en-US" dirty="0" smtClean="0"/>
              <a:t>Story Points</a:t>
            </a:r>
            <a:endParaRPr lang="en-US" dirty="0"/>
          </a:p>
        </p:txBody>
      </p:sp>
      <p:sp>
        <p:nvSpPr>
          <p:cNvPr id="7" name="Rectangle 6"/>
          <p:cNvSpPr/>
          <p:nvPr/>
        </p:nvSpPr>
        <p:spPr>
          <a:xfrm>
            <a:off x="335902" y="914400"/>
            <a:ext cx="7931020" cy="4955203"/>
          </a:xfrm>
          <a:prstGeom prst="rect">
            <a:avLst/>
          </a:prstGeom>
        </p:spPr>
        <p:txBody>
          <a:bodyPr wrap="square">
            <a:spAutoFit/>
          </a:bodyPr>
          <a:lstStyle/>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Very common way to estimate work</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smtClean="0">
                <a:solidFill>
                  <a:srgbClr val="EBFFD2"/>
                </a:solidFill>
                <a:effectLst>
                  <a:outerShdw blurRad="38100" dist="38100" dir="2700000" algn="tl">
                    <a:srgbClr val="000000">
                      <a:alpha val="43137"/>
                    </a:srgbClr>
                  </a:outerShdw>
                </a:effectLst>
              </a:rPr>
              <a:t>Based on size, effort and complexity, </a:t>
            </a:r>
            <a:r>
              <a:rPr lang="en-US" sz="3200" b="1" dirty="0">
                <a:solidFill>
                  <a:schemeClr val="accent5">
                    <a:lumMod val="20000"/>
                    <a:lumOff val="80000"/>
                  </a:schemeClr>
                </a:solidFill>
                <a:effectLst>
                  <a:outerShdw blurRad="38100" dist="38100" dir="2700000" algn="tl">
                    <a:srgbClr val="000000">
                      <a:alpha val="43137"/>
                    </a:srgbClr>
                  </a:outerShdw>
                </a:effectLst>
              </a:rPr>
              <a:t>not </a:t>
            </a:r>
            <a:r>
              <a:rPr lang="en-US" sz="3200" b="1" dirty="0" smtClean="0">
                <a:solidFill>
                  <a:schemeClr val="accent5">
                    <a:lumMod val="20000"/>
                    <a:lumOff val="80000"/>
                  </a:schemeClr>
                </a:solidFill>
                <a:effectLst>
                  <a:outerShdw blurRad="38100" dist="38100" dir="2700000" algn="tl">
                    <a:srgbClr val="000000">
                      <a:alpha val="43137"/>
                    </a:srgbClr>
                  </a:outerShdw>
                </a:effectLst>
              </a:rPr>
              <a:t>duration</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err="1">
                <a:solidFill>
                  <a:srgbClr val="EBFFD2"/>
                </a:solidFill>
                <a:effectLst>
                  <a:outerShdw blurRad="38100" dist="38100" dir="2700000" algn="tl">
                    <a:srgbClr val="000000">
                      <a:alpha val="43137"/>
                    </a:srgbClr>
                  </a:outerShdw>
                </a:effectLst>
              </a:rPr>
              <a:t>Unitless</a:t>
            </a:r>
            <a:r>
              <a:rPr lang="en-US" sz="3200" b="1" dirty="0">
                <a:solidFill>
                  <a:srgbClr val="EBFFD2"/>
                </a:solidFill>
                <a:effectLst>
                  <a:outerShdw blurRad="38100" dist="38100" dir="2700000" algn="tl">
                    <a:srgbClr val="000000">
                      <a:alpha val="43137"/>
                    </a:srgbClr>
                  </a:outerShdw>
                </a:effectLst>
              </a:rPr>
              <a:t> and numerically relative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Different for each team of estimators</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Points are additive</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Based on historical reality</a:t>
            </a:r>
          </a:p>
          <a:p>
            <a:pPr marL="282575" lvl="0" indent="-282575" fontAlgn="base">
              <a:spcBef>
                <a:spcPts val="600"/>
              </a:spcBef>
              <a:spcAft>
                <a:spcPts val="600"/>
              </a:spcAft>
              <a:buClr>
                <a:srgbClr val="46A6BD">
                  <a:lumMod val="40000"/>
                  <a:lumOff val="60000"/>
                </a:srgbClr>
              </a:buClr>
              <a:buSzPct val="70000"/>
              <a:buFont typeface="Wingdings 2" pitchFamily="18" charset="2"/>
              <a:buChar char=""/>
              <a:tabLst>
                <a:tab pos="282575" algn="l"/>
              </a:tabLst>
            </a:pPr>
            <a:r>
              <a:rPr lang="en-US" sz="3200" b="1" dirty="0">
                <a:solidFill>
                  <a:srgbClr val="EBFFD2"/>
                </a:solidFill>
                <a:effectLst>
                  <a:outerShdw blurRad="38100" dist="38100" dir="2700000" algn="tl">
                    <a:srgbClr val="000000">
                      <a:alpha val="43137"/>
                    </a:srgbClr>
                  </a:outerShdw>
                </a:effectLst>
              </a:rPr>
              <a:t>Easy to use and </a:t>
            </a:r>
            <a:r>
              <a:rPr lang="en-US" sz="3200" b="1" dirty="0" smtClean="0">
                <a:solidFill>
                  <a:srgbClr val="EBFFD2"/>
                </a:solidFill>
                <a:effectLst>
                  <a:outerShdw blurRad="38100" dist="38100" dir="2700000" algn="tl">
                    <a:srgbClr val="000000">
                      <a:alpha val="43137"/>
                    </a:srgbClr>
                  </a:outerShdw>
                </a:effectLst>
              </a:rPr>
              <a:t>understand</a:t>
            </a:r>
            <a:endParaRPr lang="en-US" sz="3200" b="1" dirty="0">
              <a:solidFill>
                <a:srgbClr val="EBFFD2"/>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285695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Points (2)</a:t>
            </a:r>
            <a:endParaRPr lang="en-US" dirty="0"/>
          </a:p>
        </p:txBody>
      </p:sp>
      <p:sp>
        <p:nvSpPr>
          <p:cNvPr id="3" name="Content Placeholder 2"/>
          <p:cNvSpPr>
            <a:spLocks noGrp="1"/>
          </p:cNvSpPr>
          <p:nvPr>
            <p:ph idx="1"/>
          </p:nvPr>
        </p:nvSpPr>
        <p:spPr/>
        <p:txBody>
          <a:bodyPr/>
          <a:lstStyle/>
          <a:p>
            <a:r>
              <a:rPr lang="en-US" dirty="0" smtClean="0"/>
              <a:t>Using Story Points</a:t>
            </a:r>
          </a:p>
          <a:p>
            <a:pPr marL="357188" lvl="1" indent="0">
              <a:buNone/>
            </a:pPr>
            <a:r>
              <a:rPr lang="en-US" dirty="0" smtClean="0"/>
              <a:t>We can see right away</a:t>
            </a:r>
          </a:p>
          <a:p>
            <a:pPr marL="871538" lvl="1" indent="-514350">
              <a:buFont typeface="+mj-lt"/>
              <a:buAutoNum type="arabicPeriod"/>
            </a:pPr>
            <a:r>
              <a:rPr lang="en-US" dirty="0" smtClean="0"/>
              <a:t>Which work items cost the most</a:t>
            </a:r>
          </a:p>
          <a:p>
            <a:pPr marL="871538" lvl="1" indent="-514350">
              <a:buFont typeface="+mj-lt"/>
              <a:buAutoNum type="arabicPeriod"/>
            </a:pPr>
            <a:r>
              <a:rPr lang="en-US" dirty="0" smtClean="0"/>
              <a:t>Total cost of all the work</a:t>
            </a:r>
          </a:p>
          <a:p>
            <a:pPr marL="871538" lvl="1" indent="-514350">
              <a:buFont typeface="+mj-lt"/>
              <a:buAutoNum type="arabicPeriod"/>
            </a:pPr>
            <a:r>
              <a:rPr lang="en-US" dirty="0" smtClean="0"/>
              <a:t>Total cost to an iteration</a:t>
            </a:r>
          </a:p>
          <a:p>
            <a:pPr lvl="1"/>
            <a:endParaRPr lang="en-US" dirty="0" smtClean="0"/>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722139258"/>
              </p:ext>
            </p:extLst>
          </p:nvPr>
        </p:nvGraphicFramePr>
        <p:xfrm>
          <a:off x="6882298" y="1378339"/>
          <a:ext cx="1852127" cy="4450080"/>
        </p:xfrm>
        <a:graphic>
          <a:graphicData uri="http://schemas.openxmlformats.org/drawingml/2006/table">
            <a:tbl>
              <a:tblPr firstRow="1" bandRow="1">
                <a:tableStyleId>{2D5ABB26-0587-4C30-8999-92F81FD0307C}</a:tableStyleId>
              </a:tblPr>
              <a:tblGrid>
                <a:gridCol w="1852127">
                  <a:extLst>
                    <a:ext uri="{9D8B030D-6E8A-4147-A177-3AD203B41FA5}">
                      <a16:colId xmlns:a16="http://schemas.microsoft.com/office/drawing/2014/main" val="20000"/>
                    </a:ext>
                  </a:extLst>
                </a:gridCol>
              </a:tblGrid>
              <a:tr h="370840">
                <a:tc>
                  <a:txBody>
                    <a:bodyPr/>
                    <a:lstStyle/>
                    <a:p>
                      <a:pPr algn="ctr"/>
                      <a:r>
                        <a:rPr lang="en-US" sz="1800" b="1" kern="1200" dirty="0" smtClean="0">
                          <a:solidFill>
                            <a:srgbClr val="EBFFD2"/>
                          </a:solidFill>
                          <a:effectLst>
                            <a:outerShdw blurRad="38100" dist="38100" dir="2700000" algn="tl">
                              <a:srgbClr val="000000">
                                <a:alpha val="43137"/>
                              </a:srgbClr>
                            </a:outerShdw>
                          </a:effectLst>
                          <a:latin typeface="+mn-lt"/>
                          <a:ea typeface="+mn-ea"/>
                          <a:cs typeface="+mn-cs"/>
                        </a:rPr>
                        <a:t>Product Backlog </a:t>
                      </a:r>
                      <a:endParaRPr lang="en-US" sz="1800" b="1" kern="1200" dirty="0">
                        <a:solidFill>
                          <a:srgbClr val="EBFFD2"/>
                        </a:solidFill>
                        <a:effectLst>
                          <a:outerShdw blurRad="38100" dist="38100" dir="2700000" algn="tl">
                            <a:srgbClr val="000000">
                              <a:alpha val="43137"/>
                            </a:srgbClr>
                          </a:outerShdw>
                        </a:effectLst>
                        <a:latin typeface="+mn-lt"/>
                        <a:ea typeface="+mn-ea"/>
                        <a:cs typeface="+mn-cs"/>
                      </a:endParaRPr>
                    </a:p>
                  </a:txBody>
                  <a:tcPr anchor="ctr">
                    <a:lnB w="28575"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pPr algn="ct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accent2">
                        <a:lumMod val="75000"/>
                      </a:schemeClr>
                    </a:solidFill>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20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03"/>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5</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05"/>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6"/>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8</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07"/>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00B0F0"/>
                    </a:solidFill>
                  </a:tcPr>
                </a:tc>
                <a:extLst>
                  <a:ext uri="{0D108BD9-81ED-4DB2-BD59-A6C34878D82A}">
                    <a16:rowId xmlns:a16="http://schemas.microsoft.com/office/drawing/2014/main" val="10008"/>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9"/>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100</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10"/>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Cost: 13</a:t>
                      </a:r>
                    </a:p>
                  </a:txBody>
                  <a:tcPr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11"/>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00999108"/>
              </p:ext>
            </p:extLst>
          </p:nvPr>
        </p:nvGraphicFramePr>
        <p:xfrm>
          <a:off x="4860859" y="4720979"/>
          <a:ext cx="1666875" cy="1107440"/>
        </p:xfrm>
        <a:graphic>
          <a:graphicData uri="http://schemas.openxmlformats.org/drawingml/2006/table">
            <a:tbl>
              <a:tblPr firstRow="1" bandRow="1">
                <a:tableStyleId>{5C22544A-7EE6-4342-B048-85BDC9FD1C3A}</a:tableStyleId>
              </a:tblPr>
              <a:tblGrid>
                <a:gridCol w="1666875">
                  <a:extLst>
                    <a:ext uri="{9D8B030D-6E8A-4147-A177-3AD203B41FA5}">
                      <a16:colId xmlns:a16="http://schemas.microsoft.com/office/drawing/2014/main" val="20000"/>
                    </a:ext>
                  </a:extLst>
                </a:gridCol>
              </a:tblGrid>
              <a:tr h="129553">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Defect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2">
                        <a:lumMod val="75000"/>
                      </a:schemeClr>
                    </a:solidFill>
                  </a:tcPr>
                </a:tc>
                <a:extLst>
                  <a:ext uri="{0D108BD9-81ED-4DB2-BD59-A6C34878D82A}">
                    <a16:rowId xmlns:a16="http://schemas.microsoft.com/office/drawing/2014/main" val="10000"/>
                  </a:ext>
                </a:extLst>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Requirement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F0"/>
                    </a:solidFill>
                  </a:tcPr>
                </a:tc>
                <a:extLst>
                  <a:ext uri="{0D108BD9-81ED-4DB2-BD59-A6C34878D82A}">
                    <a16:rowId xmlns:a16="http://schemas.microsoft.com/office/drawing/2014/main" val="10001"/>
                  </a:ext>
                </a:extLst>
              </a:tr>
              <a:tr h="370840">
                <a:tc>
                  <a:txBody>
                    <a:bodyPr/>
                    <a:lstStyle/>
                    <a:p>
                      <a:r>
                        <a:rPr lang="en-US" sz="1800" b="1" kern="1200" cap="none" spc="0" dirty="0" smtClean="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rPr>
                        <a:t>Constraint</a:t>
                      </a:r>
                      <a:endParaRPr lang="en-US" sz="1800" b="1" kern="1200" cap="none" spc="0" dirty="0">
                        <a:ln w="10160">
                          <a:solidFill>
                            <a:schemeClr val="accent5"/>
                          </a:solidFill>
                          <a:prstDash val="solid"/>
                        </a:ln>
                        <a:solidFill>
                          <a:srgbClr val="FFFFFF"/>
                        </a:solidFill>
                        <a:effectLst>
                          <a:outerShdw blurRad="38100" dist="38100" dir="2700000" algn="tl">
                            <a:srgbClr val="000000">
                              <a:alpha val="43137"/>
                            </a:srgbClr>
                          </a:outerShdw>
                        </a:effectLst>
                        <a:latin typeface="+mn-lt"/>
                        <a:ea typeface="+mn-ea"/>
                        <a:cs typeface="+mn-cs"/>
                      </a:endParaRPr>
                    </a:p>
                  </a:txBody>
                  <a:tcP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rgbClr val="00B050"/>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20931964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092958"/>
            <a:ext cx="8229600" cy="685800"/>
          </a:xfrm>
        </p:spPr>
        <p:txBody>
          <a:bodyPr/>
          <a:lstStyle/>
          <a:p>
            <a:r>
              <a:rPr lang="en-US" dirty="0" smtClean="0"/>
              <a:t>Planning Poker</a:t>
            </a:r>
            <a:endParaRPr lang="en-US" dirty="0"/>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750" t="8955" r="7028" b="7463"/>
          <a:stretch/>
        </p:blipFill>
        <p:spPr>
          <a:xfrm>
            <a:off x="1933546" y="2068007"/>
            <a:ext cx="5276908" cy="4059161"/>
          </a:xfrm>
          <a:prstGeom prst="rect">
            <a:avLst/>
          </a:prstGeom>
          <a:noFill/>
          <a:ln>
            <a:noFill/>
          </a:ln>
          <a:effectLst>
            <a:glow rad="101600">
              <a:schemeClr val="tx1">
                <a:alpha val="40000"/>
              </a:schemeClr>
            </a:glow>
            <a:outerShdw dist="35921" dir="2700000" algn="ctr" rotWithShape="0">
              <a:schemeClr val="bg2"/>
            </a:outerShdw>
          </a:effectLst>
        </p:spPr>
      </p:pic>
    </p:spTree>
    <p:extLst>
      <p:ext uri="{BB962C8B-B14F-4D97-AF65-F5344CB8AC3E}">
        <p14:creationId xmlns:p14="http://schemas.microsoft.com/office/powerpoint/2010/main" val="3081833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Planning Poker Rules</a:t>
            </a:r>
          </a:p>
        </p:txBody>
      </p:sp>
      <p:sp>
        <p:nvSpPr>
          <p:cNvPr id="3" name="Content Placeholder 2"/>
          <p:cNvSpPr>
            <a:spLocks noGrp="1"/>
          </p:cNvSpPr>
          <p:nvPr>
            <p:ph idx="1"/>
          </p:nvPr>
        </p:nvSpPr>
        <p:spPr/>
        <p:txBody>
          <a:bodyPr/>
          <a:lstStyle/>
          <a:p>
            <a:r>
              <a:rPr lang="en-US" sz="2800" dirty="0" smtClean="0"/>
              <a:t>Each </a:t>
            </a:r>
            <a:r>
              <a:rPr lang="en-US" sz="2800" dirty="0"/>
              <a:t>estimator has a deck of estimation </a:t>
            </a:r>
            <a:r>
              <a:rPr lang="en-US" sz="2800" dirty="0" smtClean="0"/>
              <a:t>cards</a:t>
            </a:r>
          </a:p>
          <a:p>
            <a:pPr lvl="1"/>
            <a:r>
              <a:rPr lang="en-US" sz="2600" dirty="0" smtClean="0"/>
              <a:t>Values </a:t>
            </a:r>
            <a:r>
              <a:rPr lang="en-US" sz="2600" dirty="0"/>
              <a:t>similar to the Fibonacci sequence </a:t>
            </a:r>
            <a:r>
              <a:rPr lang="en-US" sz="2600" dirty="0" smtClean="0"/>
              <a:t>(0</a:t>
            </a:r>
            <a:r>
              <a:rPr lang="en-US" sz="2600" dirty="0"/>
              <a:t>, 1, 2, 3, 5, 8, 13, 21, 34, 55…) </a:t>
            </a:r>
          </a:p>
          <a:p>
            <a:r>
              <a:rPr lang="en-US" sz="2800" dirty="0"/>
              <a:t>Customer/Product Owner reads a story and it’s discussed </a:t>
            </a:r>
            <a:r>
              <a:rPr lang="en-US" sz="2800" dirty="0" smtClean="0"/>
              <a:t>briefly</a:t>
            </a:r>
            <a:endParaRPr lang="en-US" sz="2800" dirty="0"/>
          </a:p>
          <a:p>
            <a:r>
              <a:rPr lang="en-US" sz="2800" dirty="0"/>
              <a:t>Each estimator selects a card that’s his or her </a:t>
            </a:r>
            <a:r>
              <a:rPr lang="en-US" sz="2800" dirty="0" smtClean="0"/>
              <a:t>estimate</a:t>
            </a:r>
            <a:endParaRPr lang="en-US" sz="2800" dirty="0"/>
          </a:p>
          <a:p>
            <a:r>
              <a:rPr lang="en-US" sz="2800" dirty="0"/>
              <a:t>Cards are turned over so all can see them (synchronously</a:t>
            </a:r>
            <a:r>
              <a:rPr lang="en-US" sz="2800" dirty="0" smtClean="0"/>
              <a:t>)</a:t>
            </a:r>
            <a:endParaRPr lang="en-US" sz="2800" dirty="0"/>
          </a:p>
          <a:p>
            <a:r>
              <a:rPr lang="en-US" sz="2800" dirty="0"/>
              <a:t>Discuss differences (especially outliers</a:t>
            </a:r>
            <a:r>
              <a:rPr lang="en-US" sz="2800" dirty="0" smtClean="0"/>
              <a:t>)</a:t>
            </a:r>
            <a:endParaRPr lang="en-US" sz="2800" dirty="0"/>
          </a:p>
          <a:p>
            <a:r>
              <a:rPr lang="en-US" sz="2800" dirty="0"/>
              <a:t>Re-estimate until estimates </a:t>
            </a:r>
            <a:r>
              <a:rPr lang="en-US" sz="2800" dirty="0" smtClean="0"/>
              <a:t>converge</a:t>
            </a:r>
            <a:endParaRPr lang="en-US" sz="2800" dirty="0"/>
          </a:p>
        </p:txBody>
      </p:sp>
    </p:spTree>
    <p:extLst>
      <p:ext uri="{BB962C8B-B14F-4D97-AF65-F5344CB8AC3E}">
        <p14:creationId xmlns:p14="http://schemas.microsoft.com/office/powerpoint/2010/main" val="423522347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lerik Academy Theme">
  <a:themeElements>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fontScheme name="Deluxe">
      <a:maj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rbel"/>
        <a:ea typeface=""/>
        <a:cs typeface=""/>
        <a:font script="Jpan" typeface="HGｺﾞｼｯｸM"/>
        <a:font script="Hang" typeface="HY엽서L"/>
        <a:font script="Hans" typeface="华文新魏"/>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Deluxe">
      <a:fillStyleLst>
        <a:solidFill>
          <a:schemeClr val="phClr"/>
        </a:solidFill>
        <a:gradFill rotWithShape="1">
          <a:gsLst>
            <a:gs pos="0">
              <a:schemeClr val="phClr">
                <a:tint val="20000"/>
                <a:satMod val="280000"/>
              </a:schemeClr>
            </a:gs>
            <a:gs pos="14000">
              <a:schemeClr val="phClr">
                <a:tint val="37000"/>
                <a:satMod val="250000"/>
              </a:schemeClr>
            </a:gs>
            <a:gs pos="45000">
              <a:schemeClr val="phClr">
                <a:tint val="53000"/>
                <a:satMod val="220000"/>
              </a:schemeClr>
            </a:gs>
            <a:gs pos="65000">
              <a:schemeClr val="phClr">
                <a:tint val="53000"/>
                <a:satMod val="220000"/>
              </a:schemeClr>
            </a:gs>
            <a:gs pos="86000">
              <a:schemeClr val="phClr">
                <a:tint val="42000"/>
                <a:satMod val="240000"/>
              </a:schemeClr>
            </a:gs>
            <a:gs pos="100000">
              <a:schemeClr val="phClr">
                <a:tint val="20000"/>
                <a:satMod val="230000"/>
              </a:schemeClr>
            </a:gs>
          </a:gsLst>
          <a:lin ang="16200000" scaled="1"/>
        </a:gradFill>
        <a:gradFill rotWithShape="1">
          <a:gsLst>
            <a:gs pos="0">
              <a:schemeClr val="phClr">
                <a:shade val="75000"/>
                <a:satMod val="160000"/>
              </a:schemeClr>
            </a:gs>
            <a:gs pos="60000">
              <a:schemeClr val="phClr">
                <a:satMod val="150000"/>
              </a:schemeClr>
            </a:gs>
            <a:gs pos="100000">
              <a:schemeClr val="phClr">
                <a:tint val="75000"/>
                <a:satMod val="200000"/>
              </a:schemeClr>
            </a:gs>
          </a:gsLst>
          <a:lin ang="16200000" scaled="1"/>
        </a:gradFill>
      </a:fillStyleLst>
      <a:lnStyleLst>
        <a:ln w="9525" cap="flat" cmpd="sng" algn="ctr">
          <a:solidFill>
            <a:schemeClr val="phClr">
              <a:satMod val="140000"/>
            </a:schemeClr>
          </a:solidFill>
          <a:prstDash val="solid"/>
        </a:ln>
        <a:ln w="25400" cap="flat" cmpd="sng" algn="ctr">
          <a:solidFill>
            <a:schemeClr val="phClr"/>
          </a:solidFill>
          <a:prstDash val="solid"/>
        </a:ln>
        <a:ln w="31750" cap="flat" cmpd="sng" algn="ctr">
          <a:solidFill>
            <a:schemeClr val="phClr"/>
          </a:solidFill>
          <a:prstDash val="solid"/>
        </a:ln>
      </a:lnStyleLst>
      <a:effectStyleLst>
        <a:effectStyle>
          <a:effectLst>
            <a:outerShdw blurRad="50800" dist="25400" dir="5400000" rotWithShape="0">
              <a:srgbClr val="000000">
                <a:alpha val="43137"/>
              </a:srgbClr>
            </a:outerShdw>
          </a:effectLst>
        </a:effectStyle>
        <a:effectStyle>
          <a:effectLst>
            <a:outerShdw blurRad="50800" dist="25400" dir="5400000" rotWithShape="0">
              <a:srgbClr val="000000">
                <a:alpha val="43137"/>
              </a:srgbClr>
            </a:outerShdw>
          </a:effectLst>
          <a:scene3d>
            <a:camera prst="orthographicFront" fov="0">
              <a:rot lat="0" lon="0" rev="0"/>
            </a:camera>
            <a:lightRig rig="contrasting" dir="t">
              <a:rot lat="0" lon="0" rev="16500000"/>
            </a:lightRig>
          </a:scene3d>
          <a:sp3d prstMaterial="powder">
            <a:bevelT w="152400"/>
            <a:contourClr>
              <a:schemeClr val="phClr"/>
            </a:contourClr>
          </a:sp3d>
        </a:effectStyle>
        <a:effectStyle>
          <a:effectLst>
            <a:reflection blurRad="12700" stA="26000" endPos="28000" dist="38100" dir="5400000" sy="-100000"/>
          </a:effectLst>
          <a:scene3d>
            <a:camera prst="orthographicFront" fov="0">
              <a:rot lat="0" lon="0" rev="0"/>
            </a:camera>
            <a:lightRig rig="contrasting" dir="t">
              <a:rot lat="0" lon="0" rev="16500000"/>
            </a:lightRig>
          </a:scene3d>
          <a:sp3d prstMaterial="powder">
            <a:bevelT w="190500" h="101600"/>
            <a:contourClr>
              <a:schemeClr val="phClr"/>
            </a:contourClr>
          </a:sp3d>
        </a:effectStyle>
      </a:effectStyleLst>
      <a:bgFillStyleLst>
        <a:solidFill>
          <a:schemeClr val="phClr"/>
        </a:solidFill>
        <a:gradFill rotWithShape="1">
          <a:gsLst>
            <a:gs pos="0">
              <a:schemeClr val="phClr">
                <a:tint val="43000"/>
                <a:satMod val="1550000"/>
              </a:schemeClr>
            </a:gs>
            <a:gs pos="1000">
              <a:schemeClr val="phClr">
                <a:tint val="48000"/>
                <a:satMod val="1550000"/>
              </a:schemeClr>
            </a:gs>
            <a:gs pos="90000">
              <a:schemeClr val="phClr">
                <a:shade val="18000"/>
                <a:satMod val="275000"/>
              </a:schemeClr>
            </a:gs>
          </a:gsLst>
          <a:path path="circle">
            <a:fillToRect r="210000" b="300000"/>
          </a:path>
        </a:gradFill>
        <a:gradFill rotWithShape="1">
          <a:gsLst>
            <a:gs pos="5000">
              <a:schemeClr val="phClr">
                <a:tint val="38000"/>
                <a:satMod val="1800000"/>
              </a:schemeClr>
            </a:gs>
            <a:gs pos="5000">
              <a:schemeClr val="phClr">
                <a:tint val="40000"/>
                <a:satMod val="1800000"/>
              </a:schemeClr>
            </a:gs>
            <a:gs pos="90000">
              <a:schemeClr val="phClr">
                <a:shade val="18000"/>
                <a:satMod val="275000"/>
              </a:schemeClr>
            </a:gs>
          </a:gsLst>
          <a:path path="circle">
            <a:fillToRect l="20000" t="30000" r="135000" b="100000"/>
          </a:path>
        </a:gradFill>
      </a:bgFillStyleLst>
    </a:fmtScheme>
  </a:themeElements>
  <a:objectDefaults/>
  <a:extraClrSchemeLst/>
  <a:extLst>
    <a:ext uri="{05A4C25C-085E-4340-85A3-A5531E510DB2}">
      <thm15:themeFamily xmlns:thm15="http://schemas.microsoft.com/office/thememl/2012/main" name="Telerik Academy Theme" id="{CC62B882-3A46-4F72-8436-1D7407ADFF02}" vid="{92E024D1-C2BF-4AF7-8ED1-5C666C82BD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Telerik Colors Theme">
    <a:dk1>
      <a:sysClr val="windowText" lastClr="000000"/>
    </a:dk1>
    <a:lt1>
      <a:srgbClr val="CCFF66"/>
    </a:lt1>
    <a:dk2>
      <a:srgbClr val="30356E"/>
    </a:dk2>
    <a:lt2>
      <a:srgbClr val="CCFF33"/>
    </a:lt2>
    <a:accent1>
      <a:srgbClr val="CC4757"/>
    </a:accent1>
    <a:accent2>
      <a:srgbClr val="FF6F61"/>
    </a:accent2>
    <a:accent3>
      <a:srgbClr val="FF953E"/>
    </a:accent3>
    <a:accent4>
      <a:srgbClr val="F8BD52"/>
    </a:accent4>
    <a:accent5>
      <a:srgbClr val="46A6BD"/>
    </a:accent5>
    <a:accent6>
      <a:srgbClr val="5488BC"/>
    </a:accent6>
    <a:hlink>
      <a:srgbClr val="76B200"/>
    </a:hlink>
    <a:folHlink>
      <a:srgbClr val="FFCF3E"/>
    </a:folHlink>
  </a:clrScheme>
</a:themeOverride>
</file>

<file path=docProps/app.xml><?xml version="1.0" encoding="utf-8"?>
<Properties xmlns="http://schemas.openxmlformats.org/officeDocument/2006/extended-properties" xmlns:vt="http://schemas.openxmlformats.org/officeDocument/2006/docPropsVTypes">
  <Template/>
  <TotalTime>1630</TotalTime>
  <Words>4039</Words>
  <Application>Microsoft Office PowerPoint</Application>
  <PresentationFormat>On-screen Show (4:3)</PresentationFormat>
  <Paragraphs>825</Paragraphs>
  <Slides>102</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102</vt:i4>
      </vt:variant>
    </vt:vector>
  </HeadingPairs>
  <TitlesOfParts>
    <vt:vector size="111" baseType="lpstr">
      <vt:lpstr>Arial</vt:lpstr>
      <vt:lpstr>Arial Rounded MT Bold</vt:lpstr>
      <vt:lpstr>Calibri</vt:lpstr>
      <vt:lpstr>Cambria</vt:lpstr>
      <vt:lpstr>Consolas</vt:lpstr>
      <vt:lpstr>Corbel</vt:lpstr>
      <vt:lpstr>Corbel (Body)</vt:lpstr>
      <vt:lpstr>Wingdings 2</vt:lpstr>
      <vt:lpstr>Telerik Academy Theme</vt:lpstr>
      <vt:lpstr>Software Development Models</vt:lpstr>
      <vt:lpstr>The Lectors</vt:lpstr>
      <vt:lpstr>Table of Contents</vt:lpstr>
      <vt:lpstr>What is a Development Model?</vt:lpstr>
      <vt:lpstr>Software Development  Lifecycle Stages</vt:lpstr>
      <vt:lpstr>The Waterfall Development Process</vt:lpstr>
      <vt:lpstr>The Waterfall Process</vt:lpstr>
      <vt:lpstr>The Waterfall Model</vt:lpstr>
      <vt:lpstr>V-model </vt:lpstr>
      <vt:lpstr>The General V-model</vt:lpstr>
      <vt:lpstr>The V-model Scheme</vt:lpstr>
      <vt:lpstr>Development Tasks</vt:lpstr>
      <vt:lpstr>Development Tasks (2)</vt:lpstr>
      <vt:lpstr>Development Tasks (3)</vt:lpstr>
      <vt:lpstr>Testing Tasks</vt:lpstr>
      <vt:lpstr>Testing Tasks (2)</vt:lpstr>
      <vt:lpstr>Levels of Abstraction</vt:lpstr>
      <vt:lpstr>Validation and Verification</vt:lpstr>
      <vt:lpstr>Iterative-incremental Development Models</vt:lpstr>
      <vt:lpstr>Iterative and Incremental Development</vt:lpstr>
      <vt:lpstr>Advantages</vt:lpstr>
      <vt:lpstr>Disadvantages</vt:lpstr>
      <vt:lpstr>Initialization Step</vt:lpstr>
      <vt:lpstr>Iteration Step</vt:lpstr>
      <vt:lpstr>Project Control List</vt:lpstr>
      <vt:lpstr>Iterative Development Phases</vt:lpstr>
      <vt:lpstr>Iterative Development Phases (2)</vt:lpstr>
      <vt:lpstr>Iterative-incremental Models Examples</vt:lpstr>
      <vt:lpstr>Agile Development</vt:lpstr>
      <vt:lpstr>What is Agile Development?</vt:lpstr>
      <vt:lpstr>The Agile Manifesto</vt:lpstr>
      <vt:lpstr>The Agile Manifesto</vt:lpstr>
      <vt:lpstr>Agile Manifesto Principles</vt:lpstr>
      <vt:lpstr>Agile Manifesto Principles (2)</vt:lpstr>
      <vt:lpstr>Agile Characteristics</vt:lpstr>
      <vt:lpstr>Agile Characteristics (2)</vt:lpstr>
      <vt:lpstr>Agile Characteristics (3)</vt:lpstr>
      <vt:lpstr>Agile Characteristics (4)</vt:lpstr>
      <vt:lpstr>Agile Methodologies</vt:lpstr>
      <vt:lpstr>Extreme Programming</vt:lpstr>
      <vt:lpstr>Extreme Programming</vt:lpstr>
      <vt:lpstr>Extreme Programming (2)</vt:lpstr>
      <vt:lpstr>XP basic values</vt:lpstr>
      <vt:lpstr>XP basic values (2)</vt:lpstr>
      <vt:lpstr>XP basic values (3)</vt:lpstr>
      <vt:lpstr>XP basic values (4)</vt:lpstr>
      <vt:lpstr>XP basic values (5)</vt:lpstr>
      <vt:lpstr>Planning / Feedback Loops</vt:lpstr>
      <vt:lpstr>Extreme Programming: The 13 Key Practices</vt:lpstr>
      <vt:lpstr>Test Driven Development</vt:lpstr>
      <vt:lpstr>The Test Driven Development Cycle</vt:lpstr>
      <vt:lpstr>Development Cycle</vt:lpstr>
      <vt:lpstr>Advantages of TDD</vt:lpstr>
      <vt:lpstr>Disadvantages of TDD</vt:lpstr>
      <vt:lpstr>Why Write the Test Before the Code?</vt:lpstr>
      <vt:lpstr>Why Make it Fail First?</vt:lpstr>
      <vt:lpstr>Why Refactor?</vt:lpstr>
      <vt:lpstr>Scrum</vt:lpstr>
      <vt:lpstr>Scrum</vt:lpstr>
      <vt:lpstr>Scrum (2)</vt:lpstr>
      <vt:lpstr>Scrum (3)</vt:lpstr>
      <vt:lpstr>Scrum (4)</vt:lpstr>
      <vt:lpstr>Pigs and Chickens</vt:lpstr>
      <vt:lpstr>Scrum Roles</vt:lpstr>
      <vt:lpstr>Scrum Core Roles</vt:lpstr>
      <vt:lpstr>The Scrum Master</vt:lpstr>
      <vt:lpstr>The Scrum Master (2)</vt:lpstr>
      <vt:lpstr>The Team</vt:lpstr>
      <vt:lpstr>The Team (2)</vt:lpstr>
      <vt:lpstr>The Product Owner</vt:lpstr>
      <vt:lpstr>The Product Owner (2)</vt:lpstr>
      <vt:lpstr>Scrum Ancillary Roles  </vt:lpstr>
      <vt:lpstr>Scrum Ancillary Roles (2)  </vt:lpstr>
      <vt:lpstr>The Scrum Process Framework</vt:lpstr>
      <vt:lpstr>Scrum Terminology</vt:lpstr>
      <vt:lpstr>Product Backlog</vt:lpstr>
      <vt:lpstr>A Sample Product Backlog</vt:lpstr>
      <vt:lpstr>Release Backlog</vt:lpstr>
      <vt:lpstr>Sprint Backlog</vt:lpstr>
      <vt:lpstr>Sprint Backlog (2)</vt:lpstr>
      <vt:lpstr>A Sample Sprint Backlog</vt:lpstr>
      <vt:lpstr>Sprint Burn Down Chart</vt:lpstr>
      <vt:lpstr>A Sample Burn Down Chart</vt:lpstr>
      <vt:lpstr>Bug Backlog</vt:lpstr>
      <vt:lpstr>Team Backlog</vt:lpstr>
      <vt:lpstr>Scrum Practices</vt:lpstr>
      <vt:lpstr>Sprint Planning Meeting</vt:lpstr>
      <vt:lpstr>Sprint Planning Meeting (2)</vt:lpstr>
      <vt:lpstr>The Daily Scrum</vt:lpstr>
      <vt:lpstr>The Daily Scrum (2)</vt:lpstr>
      <vt:lpstr>The Daily Scrum (3)</vt:lpstr>
      <vt:lpstr>Sprint Review/Demo Meeting</vt:lpstr>
      <vt:lpstr>Sprint Retrospective</vt:lpstr>
      <vt:lpstr>User Story </vt:lpstr>
      <vt:lpstr>Estimating Software Development</vt:lpstr>
      <vt:lpstr>Story Points</vt:lpstr>
      <vt:lpstr>Story Points (2)</vt:lpstr>
      <vt:lpstr>Planning Poker</vt:lpstr>
      <vt:lpstr>Planning Poker Rules</vt:lpstr>
      <vt:lpstr>Who Uses Scrum?</vt:lpstr>
      <vt:lpstr>Software Development Models</vt:lpstr>
      <vt:lpstr>Free Trainings @ Telerik Academy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Development Models</dc:title>
  <dc:creator>Asya Georgieva</dc:creator>
  <cp:lastModifiedBy>Lyudmil Nikodimov</cp:lastModifiedBy>
  <cp:revision>88</cp:revision>
  <dcterms:created xsi:type="dcterms:W3CDTF">2013-05-01T14:52:33Z</dcterms:created>
  <dcterms:modified xsi:type="dcterms:W3CDTF">2015-11-14T08:38:38Z</dcterms:modified>
</cp:coreProperties>
</file>